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CACA"/>
          </a:solidFill>
        </a:fill>
      </a:tcStyle>
    </a:wholeTbl>
    <a:band2H>
      <a:tcTxStyle b="def" i="def"/>
      <a:tcStyle>
        <a:tcBdr/>
        <a:fill>
          <a:solidFill>
            <a:srgbClr val="F2E7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5CB"/>
          </a:solidFill>
        </a:fill>
      </a:tcStyle>
    </a:wholeTbl>
    <a:band2H>
      <a:tcTxStyle b="def" i="def"/>
      <a:tcStyle>
        <a:tcBdr/>
        <a:fill>
          <a:solidFill>
            <a:srgbClr val="FAF3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1DE"/>
          </a:solidFill>
        </a:fill>
      </a:tcStyle>
    </a:wholeTbl>
    <a:band2H>
      <a:tcTxStyle b="def" i="def"/>
      <a:tcStyle>
        <a:tcBdr/>
        <a:fill>
          <a:solidFill>
            <a:srgbClr val="EFE9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hape 2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0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1154954" y="1447800"/>
            <a:ext cx="8825660" cy="332958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72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9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Title Text"/>
          <p:cNvSpPr txBox="1"/>
          <p:nvPr>
            <p:ph type="title"/>
          </p:nvPr>
        </p:nvSpPr>
        <p:spPr>
          <a:xfrm>
            <a:off x="1153906" y="1854192"/>
            <a:ext cx="5092908" cy="157480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53" name="Picture Placeholder 2"/>
          <p:cNvSpPr/>
          <p:nvPr>
            <p:ph type="pic" sz="quarter" idx="21"/>
          </p:nvPr>
        </p:nvSpPr>
        <p:spPr>
          <a:xfrm>
            <a:off x="6949546" y="1143000"/>
            <a:ext cx="3200401" cy="4572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4" name="Body Level One…"/>
          <p:cNvSpPr txBox="1"/>
          <p:nvPr>
            <p:ph type="body" sz="quarter" idx="1"/>
          </p:nvPr>
        </p:nvSpPr>
        <p:spPr>
          <a:xfrm>
            <a:off x="1154954" y="3657600"/>
            <a:ext cx="5084980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 marL="0" indent="1828800"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1154955" y="4800586"/>
            <a:ext cx="8825658" cy="56673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69" name="Picture Placeholder 2"/>
          <p:cNvSpPr/>
          <p:nvPr>
            <p:ph type="pic" sz="half" idx="21"/>
          </p:nvPr>
        </p:nvSpPr>
        <p:spPr>
          <a:xfrm>
            <a:off x="1154954" y="685799"/>
            <a:ext cx="8825660" cy="3640668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0" name="Body Level One…"/>
          <p:cNvSpPr txBox="1"/>
          <p:nvPr>
            <p:ph type="body" sz="quarter" idx="1"/>
          </p:nvPr>
        </p:nvSpPr>
        <p:spPr>
          <a:xfrm>
            <a:off x="1154955" y="5367325"/>
            <a:ext cx="8825657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81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Title Text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85" name="Body Level One…"/>
          <p:cNvSpPr txBox="1"/>
          <p:nvPr>
            <p:ph type="body" sz="half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6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Title Text"/>
          <p:cNvSpPr txBox="1"/>
          <p:nvPr>
            <p:ph type="title"/>
          </p:nvPr>
        </p:nvSpPr>
        <p:spPr>
          <a:xfrm>
            <a:off x="1574800" y="1447800"/>
            <a:ext cx="7999316" cy="2323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200" name="Body Level One…"/>
          <p:cNvSpPr txBox="1"/>
          <p:nvPr>
            <p:ph type="body" sz="quarter" idx="1"/>
          </p:nvPr>
        </p:nvSpPr>
        <p:spPr>
          <a:xfrm>
            <a:off x="1930400" y="3771174"/>
            <a:ext cx="7279649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small" sz="1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cap="small" sz="1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cap="small" sz="1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cap="small" sz="1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cap="small" sz="1400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Text Placeholder 3"/>
          <p:cNvSpPr/>
          <p:nvPr>
            <p:ph type="body" sz="quarter" idx="21"/>
          </p:nvPr>
        </p:nvSpPr>
        <p:spPr>
          <a:xfrm>
            <a:off x="1154954" y="4350656"/>
            <a:ext cx="8825660" cy="16764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800"/>
            </a:pPr>
          </a:p>
        </p:txBody>
      </p:sp>
      <p:sp>
        <p:nvSpPr>
          <p:cNvPr id="202" name="TextBox 11"/>
          <p:cNvSpPr txBox="1"/>
          <p:nvPr/>
        </p:nvSpPr>
        <p:spPr>
          <a:xfrm>
            <a:off x="944014" y="971252"/>
            <a:ext cx="710473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03" name="TextBox 14"/>
          <p:cNvSpPr txBox="1"/>
          <p:nvPr/>
        </p:nvSpPr>
        <p:spPr>
          <a:xfrm>
            <a:off x="9376210" y="2613786"/>
            <a:ext cx="710473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2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14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7" name="Title Text"/>
          <p:cNvSpPr txBox="1"/>
          <p:nvPr>
            <p:ph type="title"/>
          </p:nvPr>
        </p:nvSpPr>
        <p:spPr>
          <a:xfrm>
            <a:off x="1154954" y="3124200"/>
            <a:ext cx="8825660" cy="165318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sz="quarter" idx="1"/>
          </p:nvPr>
        </p:nvSpPr>
        <p:spPr>
          <a:xfrm>
            <a:off x="1154954" y="4777380"/>
            <a:ext cx="882565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29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33" name="Body Level One…"/>
          <p:cNvSpPr txBox="1"/>
          <p:nvPr>
            <p:ph type="body" sz="quarter" idx="1"/>
          </p:nvPr>
        </p:nvSpPr>
        <p:spPr>
          <a:xfrm>
            <a:off x="632946" y="1981200"/>
            <a:ext cx="2946868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Text Placeholder 3"/>
          <p:cNvSpPr/>
          <p:nvPr>
            <p:ph type="body" sz="quarter" idx="21"/>
          </p:nvPr>
        </p:nvSpPr>
        <p:spPr>
          <a:xfrm>
            <a:off x="652462" y="2667000"/>
            <a:ext cx="2927351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35" name="Text Placeholder 4"/>
          <p:cNvSpPr/>
          <p:nvPr>
            <p:ph type="body" sz="quarter" idx="22"/>
          </p:nvPr>
        </p:nvSpPr>
        <p:spPr>
          <a:xfrm>
            <a:off x="3883659" y="1981199"/>
            <a:ext cx="2936242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236" name="Text Placeholder 3"/>
          <p:cNvSpPr/>
          <p:nvPr>
            <p:ph type="body" sz="quarter" idx="23"/>
          </p:nvPr>
        </p:nvSpPr>
        <p:spPr>
          <a:xfrm>
            <a:off x="3873105" y="2667000"/>
            <a:ext cx="2946795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37" name="Text Placeholder 4"/>
          <p:cNvSpPr/>
          <p:nvPr>
            <p:ph type="body" sz="quarter" idx="24"/>
          </p:nvPr>
        </p:nvSpPr>
        <p:spPr>
          <a:xfrm>
            <a:off x="7124699" y="1981199"/>
            <a:ext cx="2932115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238" name="Text Placeholder 3"/>
          <p:cNvSpPr/>
          <p:nvPr>
            <p:ph type="body" sz="quarter" idx="25"/>
          </p:nvPr>
        </p:nvSpPr>
        <p:spPr>
          <a:xfrm>
            <a:off x="7124699" y="2667000"/>
            <a:ext cx="2932115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39" name="Straight Connector 16"/>
          <p:cNvSpPr/>
          <p:nvPr/>
        </p:nvSpPr>
        <p:spPr>
          <a:xfrm flipH="1">
            <a:off x="3726141" y="2133600"/>
            <a:ext cx="1" cy="3962401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0" name="Straight Connector 17"/>
          <p:cNvSpPr/>
          <p:nvPr/>
        </p:nvSpPr>
        <p:spPr>
          <a:xfrm flipH="1">
            <a:off x="6962226" y="2133600"/>
            <a:ext cx="1" cy="3966883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1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4" name="Title Text"/>
          <p:cNvSpPr txBox="1"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55" name="Body Level One…"/>
          <p:cNvSpPr txBox="1"/>
          <p:nvPr>
            <p:ph type="body" sz="quarter" idx="1"/>
          </p:nvPr>
        </p:nvSpPr>
        <p:spPr>
          <a:xfrm>
            <a:off x="652462" y="4250949"/>
            <a:ext cx="2940051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Picture Placeholder 2"/>
          <p:cNvSpPr/>
          <p:nvPr>
            <p:ph type="pic" sz="quarter" idx="21"/>
          </p:nvPr>
        </p:nvSpPr>
        <p:spPr>
          <a:xfrm>
            <a:off x="652462" y="2209800"/>
            <a:ext cx="2940051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57" name="Text Placeholder 3"/>
          <p:cNvSpPr/>
          <p:nvPr>
            <p:ph type="body" sz="quarter" idx="22"/>
          </p:nvPr>
        </p:nvSpPr>
        <p:spPr>
          <a:xfrm>
            <a:off x="652462" y="4827211"/>
            <a:ext cx="2940051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58" name="Text Placeholder 4"/>
          <p:cNvSpPr/>
          <p:nvPr>
            <p:ph type="body" sz="quarter" idx="23"/>
          </p:nvPr>
        </p:nvSpPr>
        <p:spPr>
          <a:xfrm>
            <a:off x="3889375" y="4250949"/>
            <a:ext cx="2930525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259" name="Picture Placeholder 2"/>
          <p:cNvSpPr/>
          <p:nvPr>
            <p:ph type="pic" sz="quarter" idx="24"/>
          </p:nvPr>
        </p:nvSpPr>
        <p:spPr>
          <a:xfrm>
            <a:off x="3889373" y="2209800"/>
            <a:ext cx="2930526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60" name="Text Placeholder 3"/>
          <p:cNvSpPr/>
          <p:nvPr>
            <p:ph type="body" sz="quarter" idx="25"/>
          </p:nvPr>
        </p:nvSpPr>
        <p:spPr>
          <a:xfrm>
            <a:off x="3888021" y="4827210"/>
            <a:ext cx="2934407" cy="659189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61" name="Text Placeholder 4"/>
          <p:cNvSpPr/>
          <p:nvPr>
            <p:ph type="body" sz="quarter" idx="26"/>
          </p:nvPr>
        </p:nvSpPr>
        <p:spPr>
          <a:xfrm>
            <a:off x="7124699" y="4250949"/>
            <a:ext cx="2932115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262" name="Picture Placeholder 2"/>
          <p:cNvSpPr/>
          <p:nvPr>
            <p:ph type="pic" sz="quarter" idx="27"/>
          </p:nvPr>
        </p:nvSpPr>
        <p:spPr>
          <a:xfrm>
            <a:off x="7124699" y="2209800"/>
            <a:ext cx="2932114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63" name="Text Placeholder 3"/>
          <p:cNvSpPr/>
          <p:nvPr>
            <p:ph type="body" sz="quarter" idx="28"/>
          </p:nvPr>
        </p:nvSpPr>
        <p:spPr>
          <a:xfrm>
            <a:off x="7124575" y="4827208"/>
            <a:ext cx="2935998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64" name="Straight Connector 18"/>
          <p:cNvSpPr/>
          <p:nvPr/>
        </p:nvSpPr>
        <p:spPr>
          <a:xfrm flipH="1">
            <a:off x="3726141" y="2133600"/>
            <a:ext cx="1" cy="3962401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5" name="Straight Connector 19"/>
          <p:cNvSpPr/>
          <p:nvPr/>
        </p:nvSpPr>
        <p:spPr>
          <a:xfrm flipH="1">
            <a:off x="6962226" y="2133600"/>
            <a:ext cx="1" cy="3966883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5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" name="Title Text"/>
          <p:cNvSpPr txBox="1"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xfrm>
            <a:off x="1103312" y="2052917"/>
            <a:ext cx="8946541" cy="419548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0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1154955" y="2861733"/>
            <a:ext cx="8825658" cy="191564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1154954" y="4777380"/>
            <a:ext cx="8825660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5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1103312" y="2060575"/>
            <a:ext cx="4396340" cy="41957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171700" indent="-3429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0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103312" y="1905000"/>
            <a:ext cx="439633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Text Placeholder 4"/>
          <p:cNvSpPr/>
          <p:nvPr>
            <p:ph type="body" sz="quarter" idx="21"/>
          </p:nvPr>
        </p:nvSpPr>
        <p:spPr>
          <a:xfrm>
            <a:off x="5654495" y="1904999"/>
            <a:ext cx="4396340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Title Text"/>
          <p:cNvSpPr txBox="1"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7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Title Text"/>
          <p:cNvSpPr txBox="1"/>
          <p:nvPr>
            <p:ph type="title"/>
          </p:nvPr>
        </p:nvSpPr>
        <p:spPr>
          <a:xfrm>
            <a:off x="1154952" y="1447800"/>
            <a:ext cx="3401066" cy="14478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sz="half" idx="1"/>
          </p:nvPr>
        </p:nvSpPr>
        <p:spPr>
          <a:xfrm>
            <a:off x="4784616" y="1447800"/>
            <a:ext cx="5195998" cy="45720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Text Placeholder 3"/>
          <p:cNvSpPr/>
          <p:nvPr>
            <p:ph type="body" sz="quarter" idx="21"/>
          </p:nvPr>
        </p:nvSpPr>
        <p:spPr>
          <a:xfrm>
            <a:off x="1154952" y="3129279"/>
            <a:ext cx="3401064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 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3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Title Text"/>
          <p:cNvSpPr txBox="1"/>
          <p:nvPr>
            <p:ph type="title"/>
          </p:nvPr>
        </p:nvSpPr>
        <p:spPr>
          <a:xfrm>
            <a:off x="1154952" y="1447800"/>
            <a:ext cx="3401066" cy="14478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sz="half" idx="1"/>
          </p:nvPr>
        </p:nvSpPr>
        <p:spPr>
          <a:xfrm>
            <a:off x="4784616" y="1447800"/>
            <a:ext cx="5195998" cy="45720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Text Placeholder 3"/>
          <p:cNvSpPr/>
          <p:nvPr>
            <p:ph type="body" sz="quarter" idx="21"/>
          </p:nvPr>
        </p:nvSpPr>
        <p:spPr>
          <a:xfrm>
            <a:off x="1154952" y="3129279"/>
            <a:ext cx="3401064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val 1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Title Text"/>
          <p:cNvSpPr txBox="1"/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10522496" y="540176"/>
            <a:ext cx="498287" cy="523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12001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1698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21553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26039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30697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35269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3984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7"/>
          <p:cNvSpPr/>
          <p:nvPr/>
        </p:nvSpPr>
        <p:spPr>
          <a:xfrm>
            <a:off x="-1" y="-6"/>
            <a:ext cx="12191697" cy="473074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6" name="Freeform 16"/>
          <p:cNvSpPr/>
          <p:nvPr/>
        </p:nvSpPr>
        <p:spPr>
          <a:xfrm>
            <a:off x="8719938" y="3753694"/>
            <a:ext cx="3472062" cy="82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7" name="Freeform: Shape 11"/>
          <p:cNvSpPr/>
          <p:nvPr/>
        </p:nvSpPr>
        <p:spPr>
          <a:xfrm>
            <a:off x="0" y="4055533"/>
            <a:ext cx="12192001" cy="2802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27" y="95"/>
                </a:lnTo>
                <a:lnTo>
                  <a:pt x="501" y="373"/>
                </a:lnTo>
                <a:lnTo>
                  <a:pt x="773" y="567"/>
                </a:lnTo>
                <a:lnTo>
                  <a:pt x="1097" y="772"/>
                </a:lnTo>
                <a:lnTo>
                  <a:pt x="1482" y="1018"/>
                </a:lnTo>
                <a:lnTo>
                  <a:pt x="1907" y="1277"/>
                </a:lnTo>
                <a:lnTo>
                  <a:pt x="2387" y="1550"/>
                </a:lnTo>
                <a:lnTo>
                  <a:pt x="2909" y="1839"/>
                </a:lnTo>
                <a:lnTo>
                  <a:pt x="3478" y="2128"/>
                </a:lnTo>
                <a:lnTo>
                  <a:pt x="4082" y="2422"/>
                </a:lnTo>
                <a:lnTo>
                  <a:pt x="4735" y="2695"/>
                </a:lnTo>
                <a:lnTo>
                  <a:pt x="5417" y="2956"/>
                </a:lnTo>
                <a:lnTo>
                  <a:pt x="6139" y="3194"/>
                </a:lnTo>
                <a:lnTo>
                  <a:pt x="6890" y="3421"/>
                </a:lnTo>
                <a:lnTo>
                  <a:pt x="7674" y="3634"/>
                </a:lnTo>
                <a:lnTo>
                  <a:pt x="8076" y="3710"/>
                </a:lnTo>
                <a:lnTo>
                  <a:pt x="8486" y="3793"/>
                </a:lnTo>
                <a:lnTo>
                  <a:pt x="8903" y="3872"/>
                </a:lnTo>
                <a:lnTo>
                  <a:pt x="9322" y="3923"/>
                </a:lnTo>
                <a:lnTo>
                  <a:pt x="9750" y="3969"/>
                </a:lnTo>
                <a:lnTo>
                  <a:pt x="10182" y="4018"/>
                </a:lnTo>
                <a:lnTo>
                  <a:pt x="10623" y="4050"/>
                </a:lnTo>
                <a:lnTo>
                  <a:pt x="11068" y="4050"/>
                </a:lnTo>
                <a:lnTo>
                  <a:pt x="11517" y="4066"/>
                </a:lnTo>
                <a:lnTo>
                  <a:pt x="11970" y="4050"/>
                </a:lnTo>
                <a:lnTo>
                  <a:pt x="12430" y="4018"/>
                </a:lnTo>
                <a:lnTo>
                  <a:pt x="12891" y="3988"/>
                </a:lnTo>
                <a:lnTo>
                  <a:pt x="13357" y="3923"/>
                </a:lnTo>
                <a:lnTo>
                  <a:pt x="13828" y="3856"/>
                </a:lnTo>
                <a:lnTo>
                  <a:pt x="14299" y="3777"/>
                </a:lnTo>
                <a:lnTo>
                  <a:pt x="14774" y="3667"/>
                </a:lnTo>
                <a:lnTo>
                  <a:pt x="15254" y="3534"/>
                </a:lnTo>
                <a:lnTo>
                  <a:pt x="15735" y="3407"/>
                </a:lnTo>
                <a:lnTo>
                  <a:pt x="16217" y="3245"/>
                </a:lnTo>
                <a:lnTo>
                  <a:pt x="16705" y="3051"/>
                </a:lnTo>
                <a:lnTo>
                  <a:pt x="17187" y="2857"/>
                </a:lnTo>
                <a:lnTo>
                  <a:pt x="17677" y="2632"/>
                </a:lnTo>
                <a:lnTo>
                  <a:pt x="18169" y="2387"/>
                </a:lnTo>
                <a:lnTo>
                  <a:pt x="18655" y="2128"/>
                </a:lnTo>
                <a:lnTo>
                  <a:pt x="19148" y="1825"/>
                </a:lnTo>
                <a:lnTo>
                  <a:pt x="19638" y="1501"/>
                </a:lnTo>
                <a:lnTo>
                  <a:pt x="20131" y="1180"/>
                </a:lnTo>
                <a:lnTo>
                  <a:pt x="20621" y="805"/>
                </a:lnTo>
                <a:lnTo>
                  <a:pt x="21109" y="421"/>
                </a:lnTo>
                <a:lnTo>
                  <a:pt x="21599" y="19"/>
                </a:lnTo>
                <a:lnTo>
                  <a:pt x="21599" y="17237"/>
                </a:lnTo>
                <a:lnTo>
                  <a:pt x="21600" y="17237"/>
                </a:lnTo>
                <a:lnTo>
                  <a:pt x="21600" y="21600"/>
                </a:lnTo>
                <a:lnTo>
                  <a:pt x="0" y="21600"/>
                </a:lnTo>
                <a:lnTo>
                  <a:pt x="0" y="17237"/>
                </a:lnTo>
                <a:lnTo>
                  <a:pt x="0" y="17237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8" name="Title 1"/>
          <p:cNvSpPr txBox="1"/>
          <p:nvPr>
            <p:ph type="ctrTitle"/>
          </p:nvPr>
        </p:nvSpPr>
        <p:spPr>
          <a:xfrm>
            <a:off x="965505" y="623571"/>
            <a:ext cx="10260990" cy="3523885"/>
          </a:xfrm>
          <a:prstGeom prst="rect">
            <a:avLst/>
          </a:prstGeom>
        </p:spPr>
        <p:txBody>
          <a:bodyPr/>
          <a:lstStyle>
            <a:lvl1pPr algn="ctr">
              <a:defRPr sz="8000"/>
            </a:lvl1pPr>
          </a:lstStyle>
          <a:p>
            <a:pPr/>
            <a:r>
              <a:t>Miss Gloria’s Science</a:t>
            </a:r>
          </a:p>
        </p:txBody>
      </p:sp>
      <p:sp>
        <p:nvSpPr>
          <p:cNvPr id="279" name="Subtitle 2"/>
          <p:cNvSpPr txBox="1"/>
          <p:nvPr>
            <p:ph type="subTitle" sz="quarter" idx="1"/>
          </p:nvPr>
        </p:nvSpPr>
        <p:spPr>
          <a:xfrm>
            <a:off x="965505" y="4777380"/>
            <a:ext cx="10260990" cy="1209764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1E5155"/>
                </a:solidFill>
              </a:defRPr>
            </a:lvl1pPr>
          </a:lstStyle>
          <a:p>
            <a:pPr/>
            <a:r>
              <a:t>Mid-April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Picture 15" descr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2346"/>
            <a:ext cx="1522413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Oval 17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20" name="Picture 19" descr="Picture 19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-1"/>
            <a:ext cx="1603388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21" descr="Picture 21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Rectangle 2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3" name="Title 4"/>
          <p:cNvSpPr txBox="1"/>
          <p:nvPr>
            <p:ph type="title"/>
          </p:nvPr>
        </p:nvSpPr>
        <p:spPr>
          <a:xfrm>
            <a:off x="648930" y="629265"/>
            <a:ext cx="9252154" cy="1223985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600"/>
            </a:lvl1pPr>
          </a:lstStyle>
          <a:p>
            <a:pPr/>
            <a:r>
              <a:t>These are three kinds of the same vegetable. Do you know what they are?</a:t>
            </a:r>
          </a:p>
        </p:txBody>
      </p:sp>
      <p:sp>
        <p:nvSpPr>
          <p:cNvPr id="324" name="TextBox 8"/>
          <p:cNvSpPr txBox="1"/>
          <p:nvPr/>
        </p:nvSpPr>
        <p:spPr>
          <a:xfrm>
            <a:off x="1149031" y="2052214"/>
            <a:ext cx="4246969" cy="4196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742949" indent="-742949">
              <a:spcBef>
                <a:spcPts val="1000"/>
              </a:spcBef>
              <a:buClr>
                <a:srgbClr val="8AD0D6"/>
              </a:buClr>
              <a:buSzPct val="80000"/>
              <a:buAutoNum type="alphaUcPeriod" startAt="1"/>
              <a:defRPr sz="2800">
                <a:solidFill>
                  <a:srgbClr val="FFFFFF"/>
                </a:solidFill>
              </a:defRPr>
            </a:pPr>
            <a:r>
              <a:t>Parsnips</a:t>
            </a:r>
          </a:p>
          <a:p>
            <a:pPr marL="742949" indent="-742949">
              <a:spcBef>
                <a:spcPts val="1000"/>
              </a:spcBef>
              <a:buClr>
                <a:srgbClr val="8AD0D6"/>
              </a:buClr>
              <a:buSzPct val="80000"/>
              <a:buAutoNum type="alphaUcPeriod" startAt="1"/>
              <a:defRPr sz="2800">
                <a:solidFill>
                  <a:srgbClr val="FFFFFF"/>
                </a:solidFill>
              </a:defRPr>
            </a:pPr>
            <a:r>
              <a:t>Carrots </a:t>
            </a:r>
          </a:p>
          <a:p>
            <a:pPr marL="742949" indent="-742949">
              <a:spcBef>
                <a:spcPts val="1000"/>
              </a:spcBef>
              <a:buClr>
                <a:srgbClr val="8AD0D6"/>
              </a:buClr>
              <a:buSzPct val="80000"/>
              <a:buAutoNum type="alphaUcPeriod" startAt="1"/>
              <a:defRPr sz="2800">
                <a:solidFill>
                  <a:srgbClr val="FFFFFF"/>
                </a:solidFill>
              </a:defRPr>
            </a:pPr>
            <a:r>
              <a:t>Rutabagas</a:t>
            </a:r>
          </a:p>
          <a:p>
            <a:pPr marL="742949" indent="-742949">
              <a:spcBef>
                <a:spcPts val="1000"/>
              </a:spcBef>
              <a:buClr>
                <a:srgbClr val="8AD0D6"/>
              </a:buClr>
              <a:buSzPct val="80000"/>
              <a:buAutoNum type="alphaUcPeriod" startAt="1"/>
              <a:defRPr sz="2800">
                <a:solidFill>
                  <a:srgbClr val="FFFFFF"/>
                </a:solidFill>
              </a:defRPr>
            </a:pPr>
            <a:r>
              <a:t>Potatoes</a:t>
            </a:r>
          </a:p>
        </p:txBody>
      </p:sp>
      <p:pic>
        <p:nvPicPr>
          <p:cNvPr id="325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800000">
            <a:off x="6091916" y="3515288"/>
            <a:ext cx="5384377" cy="12700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le 2"/>
          <p:cNvSpPr txBox="1"/>
          <p:nvPr>
            <p:ph type="title"/>
          </p:nvPr>
        </p:nvSpPr>
        <p:spPr>
          <a:xfrm>
            <a:off x="647700" y="1454964"/>
            <a:ext cx="3339283" cy="3308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4200"/>
            </a:pPr>
            <a:r>
              <a:t>They were potatoes –</a:t>
            </a:r>
            <a:br/>
            <a:r>
              <a:t>red, sweet and yellow.</a:t>
            </a:r>
          </a:p>
        </p:txBody>
      </p:sp>
      <p:pic>
        <p:nvPicPr>
          <p:cNvPr id="32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4681" y="9"/>
            <a:ext cx="755732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TextBox 8"/>
          <p:cNvSpPr txBox="1"/>
          <p:nvPr/>
        </p:nvSpPr>
        <p:spPr>
          <a:xfrm>
            <a:off x="7077199" y="3771384"/>
            <a:ext cx="4459460" cy="955041"/>
          </a:xfrm>
          <a:prstGeom prst="rect">
            <a:avLst/>
          </a:prstGeom>
          <a:solidFill>
            <a:srgbClr val="50B9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2800"/>
            </a:lvl1pPr>
          </a:lstStyle>
          <a:p>
            <a:pPr/>
            <a:r>
              <a:t>If you like French fries, you like potatoes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Box 5"/>
          <p:cNvSpPr txBox="1"/>
          <p:nvPr/>
        </p:nvSpPr>
        <p:spPr>
          <a:xfrm>
            <a:off x="704087" y="829183"/>
            <a:ext cx="4039200" cy="283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D4D4D4"/>
                </a:solidFill>
              </a:defRPr>
            </a:pPr>
            <a:r>
              <a:t>Sweet potatoes really come from a different family than regular potatoes</a:t>
            </a:r>
            <a:endParaRPr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D4D4D4"/>
                </a:solidFill>
              </a:defRPr>
            </a:pPr>
          </a:p>
          <a:p>
            <a:pPr>
              <a:defRPr sz="2000">
                <a:solidFill>
                  <a:srgbClr val="D4D4D4"/>
                </a:solidFill>
              </a:defRPr>
            </a:pPr>
            <a:r>
              <a:t>Sweet potatoes are from the </a:t>
            </a:r>
            <a:endParaRPr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D4D4D4"/>
                </a:solidFill>
              </a:defRPr>
            </a:pPr>
            <a:r>
              <a:t>Morning Glory family</a:t>
            </a:r>
            <a:endParaRPr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D4D4D4"/>
                </a:solidFill>
              </a:defRPr>
            </a:pPr>
          </a:p>
          <a:p>
            <a:pPr>
              <a:defRPr sz="2000">
                <a:solidFill>
                  <a:srgbClr val="D4D4D4"/>
                </a:solidFill>
              </a:defRPr>
            </a:pPr>
            <a:r>
              <a:t>Regular potatoes are from the </a:t>
            </a:r>
            <a:endParaRPr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D4D4D4"/>
                </a:solidFill>
              </a:defRPr>
            </a:pPr>
            <a:r>
              <a:t>Nightshade family</a:t>
            </a:r>
          </a:p>
        </p:txBody>
      </p:sp>
      <p:sp>
        <p:nvSpPr>
          <p:cNvPr id="332" name="Rectangle 7"/>
          <p:cNvSpPr txBox="1"/>
          <p:nvPr/>
        </p:nvSpPr>
        <p:spPr>
          <a:xfrm>
            <a:off x="704088" y="3975480"/>
            <a:ext cx="374904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D4D4D4"/>
                </a:solidFill>
              </a:defRPr>
            </a:pPr>
            <a:r>
              <a:t>Both types of potatoes are rich in fiber, carbohydrates, and vitamins B6 and C</a:t>
            </a:r>
            <a:r>
              <a:rPr>
                <a:solidFill>
                  <a:srgbClr val="1E5155"/>
                </a:solidFill>
              </a:rPr>
              <a:t>.</a:t>
            </a:r>
          </a:p>
        </p:txBody>
      </p:sp>
      <p:sp>
        <p:nvSpPr>
          <p:cNvPr id="333" name="TextBox 9"/>
          <p:cNvSpPr txBox="1"/>
          <p:nvPr/>
        </p:nvSpPr>
        <p:spPr>
          <a:xfrm>
            <a:off x="5446775" y="2048211"/>
            <a:ext cx="686191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The potato is about 80% water</a:t>
            </a:r>
          </a:p>
        </p:txBody>
      </p:sp>
      <p:pic>
        <p:nvPicPr>
          <p:cNvPr id="334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5456" y="3540843"/>
            <a:ext cx="1952626" cy="1162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1869" y="9"/>
            <a:ext cx="756013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TextBox 8"/>
          <p:cNvSpPr txBox="1"/>
          <p:nvPr/>
        </p:nvSpPr>
        <p:spPr>
          <a:xfrm>
            <a:off x="411479" y="253218"/>
            <a:ext cx="3411083" cy="641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Char char=""/>
              <a:defRPr>
                <a:solidFill>
                  <a:srgbClr val="FFFFFF"/>
                </a:solidFill>
              </a:defRPr>
            </a:pPr>
            <a:r>
              <a:t>Comes in purple, black, red, white, yellow and orange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Char char=""/>
              <a:defRPr>
                <a:solidFill>
                  <a:srgbClr val="FFFFFF"/>
                </a:solidFill>
              </a:defRPr>
            </a:p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Char char=""/>
              <a:defRPr>
                <a:solidFill>
                  <a:srgbClr val="FFFFFF"/>
                </a:solidFill>
              </a:defRPr>
            </a:pPr>
            <a:r>
              <a:t>First used as medicine, not food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Char char=""/>
              <a:defRPr>
                <a:solidFill>
                  <a:srgbClr val="FFFFFF"/>
                </a:solidFill>
              </a:defRPr>
            </a:p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Char char=""/>
              <a:defRPr>
                <a:solidFill>
                  <a:srgbClr val="FFFFFF"/>
                </a:solidFill>
              </a:defRPr>
            </a:pPr>
            <a:r>
              <a:t>Can be traced back 5000 years through historical documents, no one knows where they originated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Char char=""/>
              <a:defRPr>
                <a:solidFill>
                  <a:srgbClr val="FFFFFF"/>
                </a:solidFill>
              </a:defRPr>
            </a:p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Char char=""/>
              <a:defRPr>
                <a:solidFill>
                  <a:srgbClr val="FFFFFF"/>
                </a:solidFill>
              </a:defRPr>
            </a:pPr>
            <a:r>
              <a:t>Mel Blanc, the voice of Bugs Bunny, did not like these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Char char=""/>
              <a:defRPr>
                <a:solidFill>
                  <a:srgbClr val="FFFFFF"/>
                </a:solidFill>
              </a:defRPr>
            </a:p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Char char=""/>
              <a:defRPr>
                <a:solidFill>
                  <a:srgbClr val="FFFFFF"/>
                </a:solidFill>
              </a:defRPr>
            </a:pPr>
            <a:r>
              <a:t>They are an excellent source of Vitamin A, just one of these will give you 200% of your daily requirement</a:t>
            </a:r>
          </a:p>
        </p:txBody>
      </p:sp>
      <p:sp>
        <p:nvSpPr>
          <p:cNvPr id="338" name="TextBox 9"/>
          <p:cNvSpPr txBox="1"/>
          <p:nvPr/>
        </p:nvSpPr>
        <p:spPr>
          <a:xfrm>
            <a:off x="6141721" y="5181599"/>
            <a:ext cx="600456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FACTS FIRST THIS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Box 5"/>
          <p:cNvSpPr txBox="1"/>
          <p:nvPr/>
        </p:nvSpPr>
        <p:spPr>
          <a:xfrm>
            <a:off x="693420" y="1454964"/>
            <a:ext cx="3247843" cy="330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600"/>
              </a:spcBef>
              <a:defRPr sz="4700">
                <a:solidFill>
                  <a:srgbClr val="EBEBEB"/>
                </a:solidFill>
              </a:defRPr>
            </a:lvl1pPr>
          </a:lstStyle>
          <a:p>
            <a:pPr/>
            <a:r>
              <a:t>If you guessed carrot you were right.</a:t>
            </a:r>
          </a:p>
        </p:txBody>
      </p:sp>
      <p:pic>
        <p:nvPicPr>
          <p:cNvPr id="34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0" t="0" r="5505" b="0"/>
          <a:stretch>
            <a:fillRect/>
          </a:stretch>
        </p:blipFill>
        <p:spPr>
          <a:xfrm>
            <a:off x="4634681" y="10"/>
            <a:ext cx="7557321" cy="6857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Box 8"/>
          <p:cNvSpPr txBox="1"/>
          <p:nvPr/>
        </p:nvSpPr>
        <p:spPr>
          <a:xfrm>
            <a:off x="393894" y="798988"/>
            <a:ext cx="3729913" cy="4003041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EBEBEB"/>
                </a:solidFill>
              </a:defRPr>
            </a:pPr>
            <a:r>
              <a:t>I am sure you know</a:t>
            </a:r>
            <a:endParaRPr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EBEBEB"/>
                </a:solidFill>
              </a:defRPr>
            </a:pPr>
            <a:r>
              <a:t>that eating healthy food is </a:t>
            </a:r>
            <a:endParaRPr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EBEBEB"/>
                </a:solidFill>
              </a:defRPr>
            </a:pPr>
            <a:r>
              <a:t>Important</a:t>
            </a:r>
            <a:endParaRPr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EBEBEB"/>
                </a:solidFill>
              </a:defRPr>
            </a:pPr>
          </a:p>
          <a:p>
            <a:pPr>
              <a:defRPr sz="2000">
                <a:solidFill>
                  <a:srgbClr val="EBEBEB"/>
                </a:solidFill>
              </a:defRPr>
            </a:pPr>
            <a:r>
              <a:t>It doesn’t just keep you</a:t>
            </a:r>
            <a:endParaRPr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EBEBEB"/>
                </a:solidFill>
              </a:defRPr>
            </a:pPr>
            <a:r>
              <a:t>healthy, it actually makes</a:t>
            </a:r>
            <a:endParaRPr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EBEBEB"/>
                </a:solidFill>
              </a:defRPr>
            </a:pPr>
            <a:r>
              <a:t>you feel better</a:t>
            </a:r>
            <a:endParaRPr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EBEBEB"/>
                </a:solidFill>
              </a:defRPr>
            </a:pPr>
          </a:p>
          <a:p>
            <a:pPr>
              <a:defRPr sz="2000">
                <a:solidFill>
                  <a:srgbClr val="EBEBEB"/>
                </a:solidFill>
              </a:defRPr>
            </a:pPr>
            <a:r>
              <a:t>So…along with getting</a:t>
            </a:r>
            <a:endParaRPr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EBEBEB"/>
                </a:solidFill>
              </a:defRPr>
            </a:pPr>
            <a:r>
              <a:t>outdoors, try to eat some</a:t>
            </a:r>
            <a:endParaRPr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EBEBEB"/>
                </a:solidFill>
              </a:defRPr>
            </a:pPr>
            <a:r>
              <a:t>fruits and vegetables</a:t>
            </a:r>
            <a:endParaRPr>
              <a:solidFill>
                <a:srgbClr val="FFFFFF"/>
              </a:solidFill>
            </a:endParaRPr>
          </a:p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44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3587" y="2616588"/>
            <a:ext cx="8398413" cy="3442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Box 4"/>
          <p:cNvSpPr txBox="1"/>
          <p:nvPr/>
        </p:nvSpPr>
        <p:spPr>
          <a:xfrm>
            <a:off x="696388" y="629265"/>
            <a:ext cx="3238890" cy="1641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448055">
              <a:lnSpc>
                <a:spcPct val="90000"/>
              </a:lnSpc>
              <a:spcBef>
                <a:spcPts val="500"/>
              </a:spcBef>
              <a:defRPr sz="3528">
                <a:solidFill>
                  <a:srgbClr val="EBEBEB"/>
                </a:solidFill>
              </a:defRPr>
            </a:lvl1pPr>
          </a:lstStyle>
          <a:p>
            <a:pPr/>
            <a:r>
              <a:t>What do you think these are?</a:t>
            </a:r>
          </a:p>
        </p:txBody>
      </p:sp>
      <p:pic>
        <p:nvPicPr>
          <p:cNvPr id="28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4679" y="9"/>
            <a:ext cx="756013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TextBox 5"/>
          <p:cNvSpPr txBox="1"/>
          <p:nvPr/>
        </p:nvSpPr>
        <p:spPr>
          <a:xfrm>
            <a:off x="696388" y="2438399"/>
            <a:ext cx="3238890" cy="381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514350" indent="-514350">
              <a:spcBef>
                <a:spcPts val="1000"/>
              </a:spcBef>
              <a:buClr>
                <a:srgbClr val="8AD0D6"/>
              </a:buClr>
              <a:buSzPct val="80000"/>
              <a:buAutoNum type="alphaUcPeriod" startAt="1"/>
              <a:defRPr sz="2800">
                <a:solidFill>
                  <a:srgbClr val="FFFFFF"/>
                </a:solidFill>
              </a:defRPr>
            </a:pPr>
            <a:r>
              <a:t>Maggots</a:t>
            </a:r>
          </a:p>
          <a:p>
            <a:pPr marL="514350" indent="-514350">
              <a:spcBef>
                <a:spcPts val="1000"/>
              </a:spcBef>
              <a:buClr>
                <a:srgbClr val="8AD0D6"/>
              </a:buClr>
              <a:buSzPct val="80000"/>
              <a:buAutoNum type="alphaUcPeriod" startAt="1"/>
              <a:defRPr sz="2800">
                <a:solidFill>
                  <a:srgbClr val="FFFFFF"/>
                </a:solidFill>
              </a:defRPr>
            </a:pPr>
            <a:r>
              <a:t>Eggs</a:t>
            </a:r>
          </a:p>
          <a:p>
            <a:pPr marL="514350" indent="-514350">
              <a:spcBef>
                <a:spcPts val="1000"/>
              </a:spcBef>
              <a:buClr>
                <a:srgbClr val="8AD0D6"/>
              </a:buClr>
              <a:buSzPct val="80000"/>
              <a:buAutoNum type="alphaUcPeriod" startAt="1"/>
              <a:defRPr sz="2800">
                <a:solidFill>
                  <a:srgbClr val="FFFFFF"/>
                </a:solidFill>
              </a:defRPr>
            </a:pPr>
            <a:r>
              <a:t>Seeds</a:t>
            </a:r>
          </a:p>
          <a:p>
            <a:pPr marL="514350" indent="-514350">
              <a:spcBef>
                <a:spcPts val="1000"/>
              </a:spcBef>
              <a:buClr>
                <a:srgbClr val="8AD0D6"/>
              </a:buClr>
              <a:buSzPct val="80000"/>
              <a:buAutoNum type="alphaUcPeriod" startAt="1"/>
              <a:defRPr sz="2800">
                <a:solidFill>
                  <a:srgbClr val="FFFFFF"/>
                </a:solidFill>
              </a:defRPr>
            </a:pPr>
            <a:r>
              <a:t>Kernels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itle 3"/>
          <p:cNvSpPr txBox="1"/>
          <p:nvPr>
            <p:ph type="title"/>
          </p:nvPr>
        </p:nvSpPr>
        <p:spPr>
          <a:xfrm>
            <a:off x="5282381" y="629265"/>
            <a:ext cx="4767472" cy="1641988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600"/>
            </a:lvl1pPr>
          </a:lstStyle>
          <a:p>
            <a:pPr/>
            <a:r>
              <a:t>They were seeds from a bell pepper</a:t>
            </a:r>
          </a:p>
        </p:txBody>
      </p:sp>
      <p:pic>
        <p:nvPicPr>
          <p:cNvPr id="28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9"/>
            <a:ext cx="463468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TextBox 6"/>
          <p:cNvSpPr txBox="1"/>
          <p:nvPr/>
        </p:nvSpPr>
        <p:spPr>
          <a:xfrm>
            <a:off x="5328101" y="2438399"/>
            <a:ext cx="4676032" cy="381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Char char=""/>
              <a:defRPr>
                <a:solidFill>
                  <a:srgbClr val="FFFFFF"/>
                </a:solidFill>
              </a:defRPr>
            </a:pPr>
            <a:r>
              <a:t>Bell peppers are really fruits, though many people call them vegetables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Char char=""/>
              <a:defRPr>
                <a:solidFill>
                  <a:srgbClr val="FFFFFF"/>
                </a:solidFill>
              </a:defRPr>
            </a:p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Char char=""/>
              <a:defRPr>
                <a:solidFill>
                  <a:srgbClr val="FFFFFF"/>
                </a:solidFill>
              </a:defRPr>
            </a:pPr>
            <a:r>
              <a:t>They are full of vitamin C. They have more than 3 times as much vitamin C as oranges as well as a lot of other important vitamins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Char char=""/>
              <a:defRPr>
                <a:solidFill>
                  <a:srgbClr val="FFFFFF"/>
                </a:solidFill>
              </a:defRPr>
            </a:p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Char char=""/>
              <a:defRPr>
                <a:solidFill>
                  <a:srgbClr val="FFFFFF"/>
                </a:solidFill>
              </a:defRPr>
            </a:pPr>
            <a:r>
              <a:t>Bell peppers are the only pepper that does not contain capsaicin, the  spicy chemical that makes the pepper in pepper shakers seem hot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ontent Placeholder 4"/>
          <p:cNvSpPr txBox="1"/>
          <p:nvPr>
            <p:ph type="body" sz="quarter" idx="1"/>
          </p:nvPr>
        </p:nvSpPr>
        <p:spPr>
          <a:xfrm>
            <a:off x="5422655" y="1639822"/>
            <a:ext cx="5835894" cy="2039816"/>
          </a:xfrm>
          <a:prstGeom prst="rect">
            <a:avLst/>
          </a:prstGeom>
        </p:spPr>
        <p:txBody>
          <a:bodyPr/>
          <a:lstStyle>
            <a:lvl1pPr>
              <a:defRPr b="1" sz="3600"/>
            </a:lvl1pPr>
          </a:lstStyle>
          <a:p>
            <a:pPr/>
            <a:r>
              <a:t>How about this-</a:t>
            </a:r>
          </a:p>
        </p:txBody>
      </p:sp>
      <p:sp>
        <p:nvSpPr>
          <p:cNvPr id="290" name="TextBox 2"/>
          <p:cNvSpPr txBox="1"/>
          <p:nvPr/>
        </p:nvSpPr>
        <p:spPr>
          <a:xfrm>
            <a:off x="6141721" y="3277772"/>
            <a:ext cx="5378403" cy="28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42950" indent="-742950">
              <a:buSzPct val="100000"/>
              <a:buAutoNum type="alphaUcPeriod" startAt="1"/>
              <a:defRPr sz="3600">
                <a:solidFill>
                  <a:srgbClr val="FFFFFF"/>
                </a:solidFill>
              </a:defRPr>
            </a:pPr>
            <a:r>
              <a:t>Fruit </a:t>
            </a:r>
          </a:p>
          <a:p>
            <a:pPr marL="742950" indent="-742950">
              <a:buSzPct val="100000"/>
              <a:buAutoNum type="alphaUcPeriod" startAt="1"/>
              <a:defRPr sz="3600">
                <a:solidFill>
                  <a:srgbClr val="FFFFFF"/>
                </a:solidFill>
              </a:defRPr>
            </a:pPr>
            <a:r>
              <a:t>Vegetable</a:t>
            </a:r>
          </a:p>
          <a:p>
            <a:pPr marL="742950" indent="-742950">
              <a:buSzPct val="100000"/>
              <a:buAutoNum type="alphaUcPeriod" startAt="1"/>
              <a:defRPr sz="3600">
                <a:solidFill>
                  <a:srgbClr val="FFFFFF"/>
                </a:solidFill>
              </a:defRPr>
            </a:pPr>
            <a:r>
              <a:t>Flower</a:t>
            </a:r>
          </a:p>
          <a:p>
            <a:pPr marL="742950" indent="-742950">
              <a:buSzPct val="100000"/>
              <a:buAutoNum type="alphaUcPeriod" startAt="1"/>
              <a:defRPr sz="3600">
                <a:solidFill>
                  <a:srgbClr val="FFFFFF"/>
                </a:solidFill>
              </a:defRPr>
            </a:pPr>
            <a:r>
              <a:t>Nut</a:t>
            </a:r>
          </a:p>
        </p:txBody>
      </p:sp>
      <p:pic>
        <p:nvPicPr>
          <p:cNvPr id="29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4" b="1"/>
          <a:stretch>
            <a:fillRect/>
          </a:stretch>
        </p:blipFill>
        <p:spPr>
          <a:xfrm>
            <a:off x="1308295" y="1103493"/>
            <a:ext cx="1899047" cy="4087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74"/>
                </a:lnTo>
                <a:cubicBezTo>
                  <a:pt x="21600" y="750"/>
                  <a:pt x="19991" y="0"/>
                  <a:pt x="18002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9174" y="1"/>
            <a:ext cx="496324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" y="0"/>
                </a:moveTo>
                <a:lnTo>
                  <a:pt x="114" y="490"/>
                </a:lnTo>
                <a:lnTo>
                  <a:pt x="218" y="979"/>
                </a:lnTo>
                <a:lnTo>
                  <a:pt x="320" y="1469"/>
                </a:lnTo>
                <a:lnTo>
                  <a:pt x="406" y="1961"/>
                </a:lnTo>
                <a:lnTo>
                  <a:pt x="494" y="2451"/>
                </a:lnTo>
                <a:lnTo>
                  <a:pt x="577" y="2944"/>
                </a:lnTo>
                <a:lnTo>
                  <a:pt x="646" y="3430"/>
                </a:lnTo>
                <a:lnTo>
                  <a:pt x="713" y="3922"/>
                </a:lnTo>
                <a:lnTo>
                  <a:pt x="774" y="4412"/>
                </a:lnTo>
                <a:lnTo>
                  <a:pt x="827" y="4895"/>
                </a:lnTo>
                <a:lnTo>
                  <a:pt x="879" y="5382"/>
                </a:lnTo>
                <a:lnTo>
                  <a:pt x="922" y="5865"/>
                </a:lnTo>
                <a:lnTo>
                  <a:pt x="957" y="6346"/>
                </a:lnTo>
                <a:lnTo>
                  <a:pt x="993" y="6825"/>
                </a:lnTo>
                <a:lnTo>
                  <a:pt x="1024" y="7301"/>
                </a:lnTo>
                <a:lnTo>
                  <a:pt x="1045" y="7771"/>
                </a:lnTo>
                <a:lnTo>
                  <a:pt x="1062" y="8242"/>
                </a:lnTo>
                <a:lnTo>
                  <a:pt x="1081" y="8709"/>
                </a:lnTo>
                <a:lnTo>
                  <a:pt x="1088" y="9169"/>
                </a:lnTo>
                <a:lnTo>
                  <a:pt x="1097" y="9629"/>
                </a:lnTo>
                <a:lnTo>
                  <a:pt x="1102" y="10082"/>
                </a:lnTo>
                <a:lnTo>
                  <a:pt x="1097" y="10532"/>
                </a:lnTo>
                <a:lnTo>
                  <a:pt x="1097" y="10978"/>
                </a:lnTo>
                <a:lnTo>
                  <a:pt x="1088" y="11418"/>
                </a:lnTo>
                <a:lnTo>
                  <a:pt x="1076" y="11850"/>
                </a:lnTo>
                <a:lnTo>
                  <a:pt x="1062" y="12278"/>
                </a:lnTo>
                <a:lnTo>
                  <a:pt x="1048" y="12696"/>
                </a:lnTo>
                <a:lnTo>
                  <a:pt x="1028" y="13114"/>
                </a:lnTo>
                <a:lnTo>
                  <a:pt x="1005" y="13524"/>
                </a:lnTo>
                <a:lnTo>
                  <a:pt x="984" y="13925"/>
                </a:lnTo>
                <a:lnTo>
                  <a:pt x="927" y="14710"/>
                </a:lnTo>
                <a:lnTo>
                  <a:pt x="865" y="15461"/>
                </a:lnTo>
                <a:lnTo>
                  <a:pt x="801" y="16182"/>
                </a:lnTo>
                <a:lnTo>
                  <a:pt x="731" y="16865"/>
                </a:lnTo>
                <a:lnTo>
                  <a:pt x="656" y="17518"/>
                </a:lnTo>
                <a:lnTo>
                  <a:pt x="577" y="18122"/>
                </a:lnTo>
                <a:lnTo>
                  <a:pt x="497" y="18690"/>
                </a:lnTo>
                <a:lnTo>
                  <a:pt x="420" y="19214"/>
                </a:lnTo>
                <a:lnTo>
                  <a:pt x="345" y="19692"/>
                </a:lnTo>
                <a:lnTo>
                  <a:pt x="276" y="20119"/>
                </a:lnTo>
                <a:lnTo>
                  <a:pt x="209" y="20502"/>
                </a:lnTo>
                <a:lnTo>
                  <a:pt x="154" y="20826"/>
                </a:lnTo>
                <a:lnTo>
                  <a:pt x="100" y="21099"/>
                </a:lnTo>
                <a:lnTo>
                  <a:pt x="26" y="2147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94" name="TextBox 7"/>
          <p:cNvSpPr txBox="1"/>
          <p:nvPr/>
        </p:nvSpPr>
        <p:spPr>
          <a:xfrm>
            <a:off x="1315806" y="956602"/>
            <a:ext cx="4181146" cy="378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3200">
                <a:solidFill>
                  <a:srgbClr val="FFFF00"/>
                </a:solidFill>
              </a:defRPr>
            </a:pPr>
            <a:r>
              <a:t>It was a peanut, but peanuts are not nuts 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600"/>
              </a:spcBef>
              <a:defRPr>
                <a:solidFill>
                  <a:srgbClr val="FFFF00"/>
                </a:solidFill>
              </a:defRPr>
            </a:pP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FFFF00"/>
                </a:solidFill>
              </a:defRPr>
            </a:pPr>
            <a:r>
              <a:t>They are legumes, which is a kind of vegetable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600"/>
              </a:spcBef>
              <a:defRPr>
                <a:solidFill>
                  <a:srgbClr val="FFFF00"/>
                </a:solidFill>
              </a:defRPr>
            </a:pPr>
            <a:r>
              <a:t> </a:t>
            </a:r>
            <a:endParaRPr sz="2000"/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FFFF00"/>
                </a:solidFill>
              </a:defRPr>
            </a:pPr>
            <a:r>
              <a:t>The part we eat grows underground, nuts grow on trees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925" y="772639"/>
            <a:ext cx="3573195" cy="502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Graphic 7" descr="Graphic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3513" y="5035296"/>
            <a:ext cx="3049604" cy="1050065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TextBox 8"/>
          <p:cNvSpPr txBox="1"/>
          <p:nvPr/>
        </p:nvSpPr>
        <p:spPr>
          <a:xfrm>
            <a:off x="6264578" y="3736847"/>
            <a:ext cx="4678979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This is what the peanut plant looks like</a:t>
            </a:r>
          </a:p>
        </p:txBody>
      </p:sp>
      <p:sp>
        <p:nvSpPr>
          <p:cNvPr id="299" name="TextBox 11"/>
          <p:cNvSpPr/>
          <p:nvPr/>
        </p:nvSpPr>
        <p:spPr>
          <a:xfrm flipV="1">
            <a:off x="5888735" y="1125413"/>
            <a:ext cx="4282207" cy="1495867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accent1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0000"/>
                </a:solidFill>
              </a:defRPr>
            </a:pPr>
          </a:p>
        </p:txBody>
      </p:sp>
      <p:sp>
        <p:nvSpPr>
          <p:cNvPr id="300" name="TextBox 14"/>
          <p:cNvSpPr txBox="1"/>
          <p:nvPr/>
        </p:nvSpPr>
        <p:spPr>
          <a:xfrm>
            <a:off x="6218857" y="1366825"/>
            <a:ext cx="3753265" cy="967741"/>
          </a:xfrm>
          <a:prstGeom prst="rect">
            <a:avLst/>
          </a:prstGeom>
          <a:ln w="381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Interesting fact: There are over 500 peanuts in each jar of peanut butter.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le 9"/>
          <p:cNvSpPr txBox="1"/>
          <p:nvPr>
            <p:ph type="title"/>
          </p:nvPr>
        </p:nvSpPr>
        <p:spPr>
          <a:xfrm>
            <a:off x="7790540" y="1450258"/>
            <a:ext cx="3753600" cy="1442154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rgbClr val="92D050"/>
                </a:solidFill>
              </a:defRPr>
            </a:lvl1pPr>
          </a:lstStyle>
          <a:p>
            <a:pPr/>
            <a:r>
              <a:t>Remember the skunk cabbage plants, they have been busy growing…</a:t>
            </a:r>
          </a:p>
        </p:txBody>
      </p:sp>
      <p:pic>
        <p:nvPicPr>
          <p:cNvPr id="30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531" y="1447799"/>
            <a:ext cx="6493911" cy="45720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3000"/>
              </a:srgbClr>
            </a:outerShdw>
          </a:effectLst>
        </p:spPr>
      </p:pic>
      <p:sp>
        <p:nvSpPr>
          <p:cNvPr id="304" name="TextBox 6"/>
          <p:cNvSpPr txBox="1"/>
          <p:nvPr/>
        </p:nvSpPr>
        <p:spPr>
          <a:xfrm>
            <a:off x="7835032" y="3072384"/>
            <a:ext cx="3663548" cy="2947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spcBef>
                <a:spcPts val="1000"/>
              </a:spcBef>
              <a:defRPr sz="1700">
                <a:solidFill>
                  <a:srgbClr val="ECDFEB"/>
                </a:solidFill>
              </a:defRPr>
            </a:pPr>
            <a:r>
              <a:t>One reason the Skunk Cabbage starts growing  so early is because it is a Thermogenic plant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defRPr sz="1700">
                <a:solidFill>
                  <a:srgbClr val="ECDFEB"/>
                </a:solidFill>
              </a:defRPr>
            </a:pPr>
          </a:p>
          <a:p>
            <a:pPr>
              <a:spcBef>
                <a:spcPts val="1000"/>
              </a:spcBef>
              <a:defRPr sz="1700">
                <a:solidFill>
                  <a:srgbClr val="ECDFEB"/>
                </a:solidFill>
              </a:defRPr>
            </a:pPr>
            <a:r>
              <a:t>That means it actually produces heat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defRPr sz="1700">
                <a:solidFill>
                  <a:srgbClr val="ECDFEB"/>
                </a:solidFill>
              </a:defRPr>
            </a:pPr>
          </a:p>
          <a:p>
            <a:pPr>
              <a:spcBef>
                <a:spcPts val="1000"/>
              </a:spcBef>
              <a:defRPr sz="1700">
                <a:solidFill>
                  <a:srgbClr val="ECDFEB"/>
                </a:solidFill>
              </a:defRPr>
            </a:pPr>
            <a:r>
              <a:t>Thermogenic plants are rare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Box 7"/>
          <p:cNvSpPr txBox="1"/>
          <p:nvPr/>
        </p:nvSpPr>
        <p:spPr>
          <a:xfrm>
            <a:off x="696388" y="629265"/>
            <a:ext cx="3238890" cy="1641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spcBef>
                <a:spcPts val="600"/>
              </a:spcBef>
              <a:defRPr sz="4200">
                <a:solidFill>
                  <a:srgbClr val="EBEBEB"/>
                </a:solidFill>
              </a:defRPr>
            </a:lvl1pPr>
          </a:lstStyle>
          <a:p>
            <a:pPr/>
            <a:r>
              <a:t>Guess what this is…</a:t>
            </a:r>
          </a:p>
        </p:txBody>
      </p:sp>
      <p:pic>
        <p:nvPicPr>
          <p:cNvPr id="30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4985820" y="-350990"/>
            <a:ext cx="6858001" cy="755998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extBox 11"/>
          <p:cNvSpPr txBox="1"/>
          <p:nvPr/>
        </p:nvSpPr>
        <p:spPr>
          <a:xfrm>
            <a:off x="696388" y="2438399"/>
            <a:ext cx="3238890" cy="381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1000"/>
              </a:spcBef>
              <a:buClr>
                <a:srgbClr val="8AD0D6"/>
              </a:buClr>
              <a:buSzPct val="80000"/>
              <a:buAutoNum type="alphaUcPeriod" startAt="1"/>
              <a:defRPr sz="2400">
                <a:solidFill>
                  <a:srgbClr val="FFFFFF"/>
                </a:solidFill>
              </a:defRPr>
            </a:pPr>
            <a:r>
              <a:t>A picture of Mars</a:t>
            </a:r>
          </a:p>
          <a:p>
            <a:pPr marL="342900" indent="-342900">
              <a:spcBef>
                <a:spcPts val="1000"/>
              </a:spcBef>
              <a:buClr>
                <a:srgbClr val="8AD0D6"/>
              </a:buClr>
              <a:buSzPct val="80000"/>
              <a:buAutoNum type="alphaUcPeriod" startAt="1"/>
              <a:defRPr sz="2400">
                <a:solidFill>
                  <a:srgbClr val="FFFFFF"/>
                </a:solidFill>
              </a:defRPr>
            </a:pPr>
            <a:r>
              <a:t>Lavender</a:t>
            </a:r>
          </a:p>
          <a:p>
            <a:pPr marL="342900" indent="-342900">
              <a:spcBef>
                <a:spcPts val="1000"/>
              </a:spcBef>
              <a:buClr>
                <a:srgbClr val="8AD0D6"/>
              </a:buClr>
              <a:buSzPct val="80000"/>
              <a:buAutoNum type="alphaUcPeriod" startAt="1"/>
              <a:defRPr sz="2400">
                <a:solidFill>
                  <a:srgbClr val="FFFFFF"/>
                </a:solidFill>
              </a:defRPr>
            </a:pPr>
            <a:r>
              <a:t>Red Cabbage</a:t>
            </a:r>
          </a:p>
          <a:p>
            <a:pPr marL="342900" indent="-342900">
              <a:spcBef>
                <a:spcPts val="1000"/>
              </a:spcBef>
              <a:buClr>
                <a:srgbClr val="8AD0D6"/>
              </a:buClr>
              <a:buSzPct val="80000"/>
              <a:buAutoNum type="alphaUcPeriod" startAt="1"/>
              <a:defRPr sz="2400">
                <a:solidFill>
                  <a:srgbClr val="FFFFFF"/>
                </a:solidFill>
              </a:defRPr>
            </a:pPr>
            <a:r>
              <a:t>Squirrel poop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Box 4"/>
          <p:cNvSpPr txBox="1"/>
          <p:nvPr/>
        </p:nvSpPr>
        <p:spPr>
          <a:xfrm>
            <a:off x="862583" y="871669"/>
            <a:ext cx="310170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1E5155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Squirrel poop?</a:t>
            </a:r>
            <a:endParaRPr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1E5155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No, it was red cabbage.</a:t>
            </a:r>
          </a:p>
        </p:txBody>
      </p:sp>
      <p:sp>
        <p:nvSpPr>
          <p:cNvPr id="311" name="TextBox 8"/>
          <p:cNvSpPr txBox="1"/>
          <p:nvPr/>
        </p:nvSpPr>
        <p:spPr>
          <a:xfrm>
            <a:off x="1158235" y="2218545"/>
            <a:ext cx="3456433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Red cabbage plants grow more purple in neutral soil and redder in acidic soil</a:t>
            </a:r>
          </a:p>
        </p:txBody>
      </p:sp>
      <p:sp>
        <p:nvSpPr>
          <p:cNvPr id="312" name="TextBox 10"/>
          <p:cNvSpPr txBox="1"/>
          <p:nvPr/>
        </p:nvSpPr>
        <p:spPr>
          <a:xfrm>
            <a:off x="1158235" y="3254461"/>
            <a:ext cx="218846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Flavonoids are what  gives it the purple color</a:t>
            </a:r>
          </a:p>
        </p:txBody>
      </p:sp>
      <p:sp>
        <p:nvSpPr>
          <p:cNvPr id="313" name="TextBox 12"/>
          <p:cNvSpPr txBox="1"/>
          <p:nvPr/>
        </p:nvSpPr>
        <p:spPr>
          <a:xfrm>
            <a:off x="1158236" y="4347567"/>
            <a:ext cx="189585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When you cook red cabbage it turns blue</a:t>
            </a:r>
          </a:p>
        </p:txBody>
      </p:sp>
      <p:sp>
        <p:nvSpPr>
          <p:cNvPr id="314" name="TextBox 13"/>
          <p:cNvSpPr txBox="1"/>
          <p:nvPr/>
        </p:nvSpPr>
        <p:spPr>
          <a:xfrm>
            <a:off x="6263640" y="1946370"/>
            <a:ext cx="5273041" cy="414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Cabbage is super good for you and can be eaten raw or cooked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The flavonoids in cabbage help fight cancer, heart disease, asthma and stroke and helps to protect your brain</a:t>
            </a:r>
          </a:p>
          <a:p>
            <a:pPr>
              <a:defRPr sz="2400">
                <a:solidFill>
                  <a:srgbClr val="FFFFFF"/>
                </a:solidFill>
              </a:defRPr>
            </a:pP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Cabbage is used to make egg rolls, cole slaw, stir fry, sauerkraut and lots of other yummy foods</a:t>
            </a:r>
          </a:p>
        </p:txBody>
      </p:sp>
      <p:sp>
        <p:nvSpPr>
          <p:cNvPr id="315" name="TextBox 15"/>
          <p:cNvSpPr txBox="1"/>
          <p:nvPr/>
        </p:nvSpPr>
        <p:spPr>
          <a:xfrm>
            <a:off x="1021079" y="1055076"/>
            <a:ext cx="7731110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F9C7C6"/>
                </a:solidFill>
              </a:defRPr>
            </a:lvl1pPr>
          </a:lstStyle>
          <a:p>
            <a:pPr/>
            <a:r>
              <a:t>IT WAS RED CABBAGE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