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E9CB"/>
          </a:solidFill>
        </a:fill>
      </a:tcStyle>
    </a:wholeTbl>
    <a:band2H>
      <a:tcTxStyle b="def" i="def"/>
      <a:tcStyle>
        <a:tcBdr/>
        <a:fill>
          <a:solidFill>
            <a:srgbClr val="EE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E6CB"/>
          </a:solidFill>
        </a:fill>
      </a:tcStyle>
    </a:wholeTbl>
    <a:band2H>
      <a:tcTxStyle b="def" i="def"/>
      <a:tcStyle>
        <a:tcBdr/>
        <a:fill>
          <a:solidFill>
            <a:srgbClr val="FAF3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8D0"/>
          </a:solidFill>
        </a:fill>
      </a:tcStyle>
    </a:wholeTbl>
    <a:band2H>
      <a:tcTxStyle b="def" i="def"/>
      <a:tcStyle>
        <a:tcBdr/>
        <a:fill>
          <a:solidFill>
            <a:srgbClr val="EEED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5" name="Shape 175"/>
          <p:cNvSpPr/>
          <p:nvPr>
            <p:ph type="sldImg"/>
          </p:nvPr>
        </p:nvSpPr>
        <p:spPr>
          <a:xfrm>
            <a:off x="1143000" y="685800"/>
            <a:ext cx="4572000" cy="3429000"/>
          </a:xfrm>
          <a:prstGeom prst="rect">
            <a:avLst/>
          </a:prstGeom>
        </p:spPr>
        <p:txBody>
          <a:bodyPr/>
          <a:lstStyle/>
          <a:p>
            <a:pPr/>
          </a:p>
        </p:txBody>
      </p:sp>
      <p:sp>
        <p:nvSpPr>
          <p:cNvPr id="176" name="Shape 176"/>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defTabSz="457200" latinLnBrk="0">
      <a:defRPr sz="1200">
        <a:solidFill>
          <a:srgbClr val="FFFFFF"/>
        </a:solidFill>
        <a:latin typeface="+mn-lt"/>
        <a:ea typeface="+mn-ea"/>
        <a:cs typeface="+mn-cs"/>
        <a:sym typeface="Trebuchet MS"/>
      </a:defRPr>
    </a:lvl1pPr>
    <a:lvl2pPr indent="228600" defTabSz="457200" latinLnBrk="0">
      <a:defRPr sz="1200">
        <a:solidFill>
          <a:srgbClr val="FFFFFF"/>
        </a:solidFill>
        <a:latin typeface="+mn-lt"/>
        <a:ea typeface="+mn-ea"/>
        <a:cs typeface="+mn-cs"/>
        <a:sym typeface="Trebuchet MS"/>
      </a:defRPr>
    </a:lvl2pPr>
    <a:lvl3pPr indent="457200" defTabSz="457200" latinLnBrk="0">
      <a:defRPr sz="1200">
        <a:solidFill>
          <a:srgbClr val="FFFFFF"/>
        </a:solidFill>
        <a:latin typeface="+mn-lt"/>
        <a:ea typeface="+mn-ea"/>
        <a:cs typeface="+mn-cs"/>
        <a:sym typeface="Trebuchet MS"/>
      </a:defRPr>
    </a:lvl3pPr>
    <a:lvl4pPr indent="685800" defTabSz="457200" latinLnBrk="0">
      <a:defRPr sz="1200">
        <a:solidFill>
          <a:srgbClr val="FFFFFF"/>
        </a:solidFill>
        <a:latin typeface="+mn-lt"/>
        <a:ea typeface="+mn-ea"/>
        <a:cs typeface="+mn-cs"/>
        <a:sym typeface="Trebuchet MS"/>
      </a:defRPr>
    </a:lvl4pPr>
    <a:lvl5pPr indent="914400" defTabSz="457200" latinLnBrk="0">
      <a:defRPr sz="1200">
        <a:solidFill>
          <a:srgbClr val="FFFFFF"/>
        </a:solidFill>
        <a:latin typeface="+mn-lt"/>
        <a:ea typeface="+mn-ea"/>
        <a:cs typeface="+mn-cs"/>
        <a:sym typeface="Trebuchet MS"/>
      </a:defRPr>
    </a:lvl5pPr>
    <a:lvl6pPr indent="1143000" defTabSz="457200" latinLnBrk="0">
      <a:defRPr sz="1200">
        <a:solidFill>
          <a:srgbClr val="FFFFFF"/>
        </a:solidFill>
        <a:latin typeface="+mn-lt"/>
        <a:ea typeface="+mn-ea"/>
        <a:cs typeface="+mn-cs"/>
        <a:sym typeface="Trebuchet MS"/>
      </a:defRPr>
    </a:lvl6pPr>
    <a:lvl7pPr indent="1371600" defTabSz="457200" latinLnBrk="0">
      <a:defRPr sz="1200">
        <a:solidFill>
          <a:srgbClr val="FFFFFF"/>
        </a:solidFill>
        <a:latin typeface="+mn-lt"/>
        <a:ea typeface="+mn-ea"/>
        <a:cs typeface="+mn-cs"/>
        <a:sym typeface="Trebuchet MS"/>
      </a:defRPr>
    </a:lvl7pPr>
    <a:lvl8pPr indent="1600200" defTabSz="457200" latinLnBrk="0">
      <a:defRPr sz="1200">
        <a:solidFill>
          <a:srgbClr val="FFFFFF"/>
        </a:solidFill>
        <a:latin typeface="+mn-lt"/>
        <a:ea typeface="+mn-ea"/>
        <a:cs typeface="+mn-cs"/>
        <a:sym typeface="Trebuchet MS"/>
      </a:defRPr>
    </a:lvl8pPr>
    <a:lvl9pPr indent="1828800" defTabSz="457200" latinLnBrk="0">
      <a:defRPr sz="1200">
        <a:solidFill>
          <a:srgbClr val="FFFFFF"/>
        </a:solidFill>
        <a:latin typeface="+mn-lt"/>
        <a:ea typeface="+mn-ea"/>
        <a:cs typeface="+mn-cs"/>
        <a:sym typeface="Trebuchet M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grpSp>
        <p:nvGrpSpPr>
          <p:cNvPr id="32" name="Group 7"/>
          <p:cNvGrpSpPr/>
          <p:nvPr/>
        </p:nvGrpSpPr>
        <p:grpSpPr>
          <a:xfrm>
            <a:off x="-1" y="-8468"/>
            <a:ext cx="12192002" cy="6866469"/>
            <a:chOff x="0" y="0"/>
            <a:chExt cx="12192000" cy="6866467"/>
          </a:xfrm>
        </p:grpSpPr>
        <p:sp>
          <p:nvSpPr>
            <p:cNvPr id="22" name="Straight Connector 31"/>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3" name="Straight Connector 20"/>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4"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6" name="Isosceles Triangle 2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9"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0" name="Isosceles Triangle 3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1" name="Isosceles Triangle 18"/>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33" name="Title Text"/>
          <p:cNvSpPr txBox="1"/>
          <p:nvPr>
            <p:ph type="title"/>
          </p:nvPr>
        </p:nvSpPr>
        <p:spPr>
          <a:xfrm>
            <a:off x="1507067" y="2404534"/>
            <a:ext cx="7766937" cy="1646303"/>
          </a:xfrm>
          <a:prstGeom prst="rect">
            <a:avLst/>
          </a:prstGeom>
        </p:spPr>
        <p:txBody>
          <a:bodyPr anchor="b"/>
          <a:lstStyle>
            <a:lvl1pPr algn="r">
              <a:defRPr sz="5400"/>
            </a:lvl1pPr>
          </a:lstStyle>
          <a:p>
            <a:pPr/>
            <a:r>
              <a:t>Title Text</a:t>
            </a:r>
          </a:p>
        </p:txBody>
      </p:sp>
      <p:sp>
        <p:nvSpPr>
          <p:cNvPr id="34" name="Body Level One…"/>
          <p:cNvSpPr txBox="1"/>
          <p:nvPr>
            <p:ph type="body" sz="quarter" idx="1"/>
          </p:nvPr>
        </p:nvSpPr>
        <p:spPr>
          <a:xfrm>
            <a:off x="1507067" y="4050832"/>
            <a:ext cx="7766937" cy="1096901"/>
          </a:xfrm>
          <a:prstGeom prst="rect">
            <a:avLst/>
          </a:prstGeom>
        </p:spPr>
        <p:txBody>
          <a:bodyPr/>
          <a:lstStyle>
            <a:lvl1pPr marL="0" indent="0" algn="r">
              <a:buClrTx/>
              <a:buSzTx/>
              <a:buNone/>
            </a:lvl1pPr>
            <a:lvl2pPr marL="0" indent="457200" algn="r">
              <a:buClrTx/>
              <a:buSzTx/>
              <a:buNone/>
            </a:lvl2pPr>
            <a:lvl3pPr marL="0" indent="914400" algn="r">
              <a:buClrTx/>
              <a:buSzTx/>
              <a:buNone/>
            </a:lvl3pPr>
            <a:lvl4pPr marL="0" indent="1371600" algn="r">
              <a:buClrTx/>
              <a:buSzTx/>
              <a:buNone/>
            </a:lvl4pPr>
            <a:lvl5pPr marL="0" indent="1828800" algn="r">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14" name="Title Text"/>
          <p:cNvSpPr txBox="1"/>
          <p:nvPr>
            <p:ph type="title"/>
          </p:nvPr>
        </p:nvSpPr>
        <p:spPr>
          <a:xfrm>
            <a:off x="677333" y="4800600"/>
            <a:ext cx="8596668" cy="566738"/>
          </a:xfrm>
          <a:prstGeom prst="rect">
            <a:avLst/>
          </a:prstGeom>
        </p:spPr>
        <p:txBody>
          <a:bodyPr anchor="b"/>
          <a:lstStyle>
            <a:lvl1pPr>
              <a:defRPr sz="2400"/>
            </a:lvl1pPr>
          </a:lstStyle>
          <a:p>
            <a:pPr/>
            <a:r>
              <a:t>Title Text</a:t>
            </a:r>
          </a:p>
        </p:txBody>
      </p:sp>
      <p:sp>
        <p:nvSpPr>
          <p:cNvPr id="115" name="Picture Placeholder 2"/>
          <p:cNvSpPr/>
          <p:nvPr>
            <p:ph type="pic" sz="half" idx="21"/>
          </p:nvPr>
        </p:nvSpPr>
        <p:spPr>
          <a:xfrm>
            <a:off x="677333" y="609600"/>
            <a:ext cx="8596670" cy="3845718"/>
          </a:xfrm>
          <a:prstGeom prst="rect">
            <a:avLst/>
          </a:prstGeom>
        </p:spPr>
        <p:txBody>
          <a:bodyPr lIns="91439" rIns="91439">
            <a:noAutofit/>
          </a:bodyPr>
          <a:lstStyle/>
          <a:p>
            <a:pPr/>
          </a:p>
        </p:txBody>
      </p:sp>
      <p:sp>
        <p:nvSpPr>
          <p:cNvPr id="116" name="Body Level One…"/>
          <p:cNvSpPr txBox="1"/>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aption">
    <p:spTree>
      <p:nvGrpSpPr>
        <p:cNvPr id="1" name=""/>
        <p:cNvGrpSpPr/>
        <p:nvPr/>
      </p:nvGrpSpPr>
      <p:grpSpPr>
        <a:xfrm>
          <a:off x="0" y="0"/>
          <a:ext cx="0" cy="0"/>
          <a:chOff x="0" y="0"/>
          <a:chExt cx="0" cy="0"/>
        </a:xfrm>
      </p:grpSpPr>
      <p:sp>
        <p:nvSpPr>
          <p:cNvPr id="124" name="Title Text"/>
          <p:cNvSpPr txBox="1"/>
          <p:nvPr>
            <p:ph type="title"/>
          </p:nvPr>
        </p:nvSpPr>
        <p:spPr>
          <a:xfrm>
            <a:off x="677335" y="609600"/>
            <a:ext cx="8596669" cy="3403600"/>
          </a:xfrm>
          <a:prstGeom prst="rect">
            <a:avLst/>
          </a:prstGeom>
        </p:spPr>
        <p:txBody>
          <a:bodyPr anchor="ctr"/>
          <a:lstStyle>
            <a:lvl1pPr>
              <a:defRPr sz="4400"/>
            </a:lvl1pPr>
          </a:lstStyle>
          <a:p>
            <a:pPr/>
            <a:r>
              <a:t>Title Text</a:t>
            </a:r>
          </a:p>
        </p:txBody>
      </p:sp>
      <p:sp>
        <p:nvSpPr>
          <p:cNvPr id="125" name="Body Level One…"/>
          <p:cNvSpPr txBox="1"/>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with Caption">
    <p:spTree>
      <p:nvGrpSpPr>
        <p:cNvPr id="1" name=""/>
        <p:cNvGrpSpPr/>
        <p:nvPr/>
      </p:nvGrpSpPr>
      <p:grpSpPr>
        <a:xfrm>
          <a:off x="0" y="0"/>
          <a:ext cx="0" cy="0"/>
          <a:chOff x="0" y="0"/>
          <a:chExt cx="0" cy="0"/>
        </a:xfrm>
      </p:grpSpPr>
      <p:sp>
        <p:nvSpPr>
          <p:cNvPr id="133" name="Title Text"/>
          <p:cNvSpPr txBox="1"/>
          <p:nvPr>
            <p:ph type="title"/>
          </p:nvPr>
        </p:nvSpPr>
        <p:spPr>
          <a:xfrm>
            <a:off x="931334" y="609600"/>
            <a:ext cx="8094134" cy="3022600"/>
          </a:xfrm>
          <a:prstGeom prst="rect">
            <a:avLst/>
          </a:prstGeom>
        </p:spPr>
        <p:txBody>
          <a:bodyPr anchor="ctr"/>
          <a:lstStyle>
            <a:lvl1pPr>
              <a:defRPr sz="4400"/>
            </a:lvl1pPr>
          </a:lstStyle>
          <a:p>
            <a:pPr/>
            <a:r>
              <a:t>Title Text</a:t>
            </a:r>
          </a:p>
        </p:txBody>
      </p:sp>
      <p:sp>
        <p:nvSpPr>
          <p:cNvPr id="134" name="Body Level One…"/>
          <p:cNvSpPr txBox="1"/>
          <p:nvPr>
            <p:ph type="body" sz="quarter" idx="1"/>
          </p:nvPr>
        </p:nvSpPr>
        <p:spPr>
          <a:xfrm>
            <a:off x="1366138" y="3632200"/>
            <a:ext cx="7224526" cy="381000"/>
          </a:xfrm>
          <a:prstGeom prst="rect">
            <a:avLst/>
          </a:prstGeom>
        </p:spPr>
        <p:txBody>
          <a:bodyPr anchor="ctr"/>
          <a:lstStyle>
            <a:lvl1pPr marL="0" indent="0">
              <a:buClrTx/>
              <a:buSzTx/>
              <a:buNone/>
              <a:defRPr sz="1600"/>
            </a:lvl1pPr>
            <a:lvl2pPr marL="0" indent="457200">
              <a:buClrTx/>
              <a:buSzTx/>
              <a:buNone/>
              <a:defRPr sz="1600"/>
            </a:lvl2pPr>
            <a:lvl3pPr marL="0" indent="914400">
              <a:buClrTx/>
              <a:buSzTx/>
              <a:buNone/>
              <a:defRPr sz="1600"/>
            </a:lvl3pPr>
            <a:lvl4pPr marL="0" indent="1371600">
              <a:buClrTx/>
              <a:buSzTx/>
              <a:buNone/>
              <a:defRPr sz="1600"/>
            </a:lvl4pPr>
            <a:lvl5pPr marL="0" indent="1828800">
              <a:buClrTx/>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35" name="Text Placeholder 2"/>
          <p:cNvSpPr/>
          <p:nvPr>
            <p:ph type="body" sz="quarter" idx="21"/>
          </p:nvPr>
        </p:nvSpPr>
        <p:spPr>
          <a:xfrm>
            <a:off x="677334" y="4470399"/>
            <a:ext cx="8596670" cy="1570964"/>
          </a:xfrm>
          <a:prstGeom prst="rect">
            <a:avLst/>
          </a:prstGeom>
        </p:spPr>
        <p:txBody>
          <a:bodyPr anchor="ctr"/>
          <a:lstStyle/>
          <a:p>
            <a:pPr marL="0" indent="0">
              <a:buClrTx/>
              <a:buSzTx/>
              <a:buNone/>
            </a:pPr>
          </a:p>
        </p:txBody>
      </p:sp>
      <p:sp>
        <p:nvSpPr>
          <p:cNvPr id="136" name="TextBox 19"/>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37" name="TextBox 21"/>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ame Card">
    <p:spTree>
      <p:nvGrpSpPr>
        <p:cNvPr id="1" name=""/>
        <p:cNvGrpSpPr/>
        <p:nvPr/>
      </p:nvGrpSpPr>
      <p:grpSpPr>
        <a:xfrm>
          <a:off x="0" y="0"/>
          <a:ext cx="0" cy="0"/>
          <a:chOff x="0" y="0"/>
          <a:chExt cx="0" cy="0"/>
        </a:xfrm>
      </p:grpSpPr>
      <p:sp>
        <p:nvSpPr>
          <p:cNvPr id="145" name="Title Text"/>
          <p:cNvSpPr txBox="1"/>
          <p:nvPr>
            <p:ph type="title"/>
          </p:nvPr>
        </p:nvSpPr>
        <p:spPr>
          <a:xfrm>
            <a:off x="677335" y="1931988"/>
            <a:ext cx="8596669" cy="2595461"/>
          </a:xfrm>
          <a:prstGeom prst="rect">
            <a:avLst/>
          </a:prstGeom>
        </p:spPr>
        <p:txBody>
          <a:bodyPr anchor="b"/>
          <a:lstStyle>
            <a:lvl1pPr>
              <a:defRPr sz="4400"/>
            </a:lvl1pPr>
          </a:lstStyle>
          <a:p>
            <a:pPr/>
            <a:r>
              <a:t>Title Text</a:t>
            </a:r>
          </a:p>
        </p:txBody>
      </p:sp>
      <p:sp>
        <p:nvSpPr>
          <p:cNvPr id="146" name="Body Level One…"/>
          <p:cNvSpPr txBox="1"/>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Name Card">
    <p:spTree>
      <p:nvGrpSpPr>
        <p:cNvPr id="1" name=""/>
        <p:cNvGrpSpPr/>
        <p:nvPr/>
      </p:nvGrpSpPr>
      <p:grpSpPr>
        <a:xfrm>
          <a:off x="0" y="0"/>
          <a:ext cx="0" cy="0"/>
          <a:chOff x="0" y="0"/>
          <a:chExt cx="0" cy="0"/>
        </a:xfrm>
      </p:grpSpPr>
      <p:sp>
        <p:nvSpPr>
          <p:cNvPr id="154" name="Title Text"/>
          <p:cNvSpPr txBox="1"/>
          <p:nvPr>
            <p:ph type="title"/>
          </p:nvPr>
        </p:nvSpPr>
        <p:spPr>
          <a:xfrm>
            <a:off x="931334" y="609600"/>
            <a:ext cx="8094134" cy="3022600"/>
          </a:xfrm>
          <a:prstGeom prst="rect">
            <a:avLst/>
          </a:prstGeom>
        </p:spPr>
        <p:txBody>
          <a:bodyPr anchor="ctr"/>
          <a:lstStyle>
            <a:lvl1pPr>
              <a:defRPr sz="4400"/>
            </a:lvl1pPr>
          </a:lstStyle>
          <a:p>
            <a:pPr/>
            <a:r>
              <a:t>Title Text</a:t>
            </a:r>
          </a:p>
        </p:txBody>
      </p:sp>
      <p:sp>
        <p:nvSpPr>
          <p:cNvPr id="155" name="Body Level One…"/>
          <p:cNvSpPr txBox="1"/>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56" name="Text Placeholder 2"/>
          <p:cNvSpPr/>
          <p:nvPr>
            <p:ph type="body" sz="quarter" idx="21"/>
          </p:nvPr>
        </p:nvSpPr>
        <p:spPr>
          <a:xfrm>
            <a:off x="677334" y="4527448"/>
            <a:ext cx="8596670" cy="1513915"/>
          </a:xfrm>
          <a:prstGeom prst="rect">
            <a:avLst/>
          </a:prstGeom>
        </p:spPr>
        <p:txBody>
          <a:bodyPr/>
          <a:lstStyle/>
          <a:p>
            <a:pPr marL="0" indent="0">
              <a:buClrTx/>
              <a:buSzTx/>
              <a:buNone/>
            </a:pPr>
          </a:p>
        </p:txBody>
      </p:sp>
      <p:sp>
        <p:nvSpPr>
          <p:cNvPr id="157"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58"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8000">
                <a:solidFill>
                  <a:schemeClr val="accent1"/>
                </a:solidFill>
                <a:latin typeface="Arial"/>
                <a:ea typeface="Arial"/>
                <a:cs typeface="Arial"/>
                <a:sym typeface="Arial"/>
              </a:defRPr>
            </a:lvl1pPr>
          </a:lstStyle>
          <a:p>
            <a:pPr/>
            <a:r>
              <a:t>”</a:t>
            </a:r>
          </a:p>
        </p:txBody>
      </p:sp>
      <p:sp>
        <p:nvSpPr>
          <p:cNvPr id="1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ue or False">
    <p:spTree>
      <p:nvGrpSpPr>
        <p:cNvPr id="1" name=""/>
        <p:cNvGrpSpPr/>
        <p:nvPr/>
      </p:nvGrpSpPr>
      <p:grpSpPr>
        <a:xfrm>
          <a:off x="0" y="0"/>
          <a:ext cx="0" cy="0"/>
          <a:chOff x="0" y="0"/>
          <a:chExt cx="0" cy="0"/>
        </a:xfrm>
      </p:grpSpPr>
      <p:sp>
        <p:nvSpPr>
          <p:cNvPr id="166" name="Title Text"/>
          <p:cNvSpPr txBox="1"/>
          <p:nvPr>
            <p:ph type="title"/>
          </p:nvPr>
        </p:nvSpPr>
        <p:spPr>
          <a:xfrm>
            <a:off x="685798" y="609600"/>
            <a:ext cx="8588204" cy="3022600"/>
          </a:xfrm>
          <a:prstGeom prst="rect">
            <a:avLst/>
          </a:prstGeom>
        </p:spPr>
        <p:txBody>
          <a:bodyPr anchor="ctr"/>
          <a:lstStyle>
            <a:lvl1pPr>
              <a:defRPr sz="4400"/>
            </a:lvl1pPr>
          </a:lstStyle>
          <a:p>
            <a:pPr/>
            <a:r>
              <a:t>Title Text</a:t>
            </a:r>
          </a:p>
        </p:txBody>
      </p:sp>
      <p:sp>
        <p:nvSpPr>
          <p:cNvPr id="167" name="Body Level One…"/>
          <p:cNvSpPr txBox="1"/>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68" name="Text Placeholder 2"/>
          <p:cNvSpPr/>
          <p:nvPr>
            <p:ph type="body" sz="quarter" idx="21"/>
          </p:nvPr>
        </p:nvSpPr>
        <p:spPr>
          <a:xfrm>
            <a:off x="677334" y="4527448"/>
            <a:ext cx="8596670" cy="1513915"/>
          </a:xfrm>
          <a:prstGeom prst="rect">
            <a:avLst/>
          </a:prstGeom>
        </p:spPr>
        <p:txBody>
          <a:bodyPr/>
          <a:lstStyle/>
          <a:p>
            <a:pPr marL="0" indent="0">
              <a:buClrTx/>
              <a:buSzTx/>
              <a:buNone/>
            </a:pPr>
          </a:p>
        </p:txBody>
      </p:sp>
      <p:sp>
        <p:nvSpPr>
          <p:cNvPr id="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2" name="Title Text"/>
          <p:cNvSpPr txBox="1"/>
          <p:nvPr>
            <p:ph type="title"/>
          </p:nvPr>
        </p:nvSpPr>
        <p:spPr>
          <a:xfrm>
            <a:off x="677333" y="609600"/>
            <a:ext cx="8596670" cy="1320800"/>
          </a:xfrm>
          <a:prstGeom prst="rect">
            <a:avLst/>
          </a:prstGeom>
        </p:spPr>
        <p:txBody>
          <a:bodyPr/>
          <a:lstStyle/>
          <a:p>
            <a:pPr/>
            <a:r>
              <a:t>Title Text</a:t>
            </a:r>
          </a:p>
        </p:txBody>
      </p:sp>
      <p:sp>
        <p:nvSpPr>
          <p:cNvPr id="43" name="Body Level One…"/>
          <p:cNvSpPr txBox="1"/>
          <p:nvPr>
            <p:ph type="body" sz="half" idx="1"/>
          </p:nvPr>
        </p:nvSpPr>
        <p:spPr>
          <a:xfrm>
            <a:off x="677333" y="2160589"/>
            <a:ext cx="8596670" cy="38807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51" name="Title Text"/>
          <p:cNvSpPr txBox="1"/>
          <p:nvPr>
            <p:ph type="title"/>
          </p:nvPr>
        </p:nvSpPr>
        <p:spPr>
          <a:xfrm>
            <a:off x="677335" y="2700866"/>
            <a:ext cx="8596669" cy="1826582"/>
          </a:xfrm>
          <a:prstGeom prst="rect">
            <a:avLst/>
          </a:prstGeom>
        </p:spPr>
        <p:txBody>
          <a:bodyPr anchor="b"/>
          <a:lstStyle>
            <a:lvl1pPr>
              <a:defRPr sz="4000"/>
            </a:lvl1pPr>
          </a:lstStyle>
          <a:p>
            <a:pPr/>
            <a:r>
              <a:t>Title Text</a:t>
            </a:r>
          </a:p>
        </p:txBody>
      </p:sp>
      <p:sp>
        <p:nvSpPr>
          <p:cNvPr id="52" name="Body Level One…"/>
          <p:cNvSpPr txBox="1"/>
          <p:nvPr>
            <p:ph type="body" sz="quarter" idx="1"/>
          </p:nvPr>
        </p:nvSpPr>
        <p:spPr>
          <a:xfrm>
            <a:off x="677335" y="4527448"/>
            <a:ext cx="8596669" cy="860401"/>
          </a:xfrm>
          <a:prstGeom prst="rect">
            <a:avLst/>
          </a:prstGeom>
        </p:spPr>
        <p:txBody>
          <a:bodyPr/>
          <a:lstStyle>
            <a:lvl1pPr marL="0" indent="0">
              <a:buClrTx/>
              <a:buSzTx/>
              <a:buNone/>
              <a:defRPr sz="2000"/>
            </a:lvl1pPr>
            <a:lvl2pPr marL="0" indent="457200">
              <a:buClrTx/>
              <a:buSzTx/>
              <a:buNone/>
              <a:defRPr sz="2000"/>
            </a:lvl2pPr>
            <a:lvl3pPr marL="0" indent="914400">
              <a:buClrTx/>
              <a:buSzTx/>
              <a:buNone/>
              <a:defRPr sz="2000"/>
            </a:lvl3pPr>
            <a:lvl4pPr marL="0" indent="1371600">
              <a:buClrTx/>
              <a:buSzTx/>
              <a:buNone/>
              <a:defRPr sz="2000"/>
            </a:lvl4pPr>
            <a:lvl5pPr marL="0" indent="1828800">
              <a:buClrTx/>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60" name="Title Text"/>
          <p:cNvSpPr txBox="1"/>
          <p:nvPr>
            <p:ph type="title"/>
          </p:nvPr>
        </p:nvSpPr>
        <p:spPr>
          <a:xfrm>
            <a:off x="677333" y="609600"/>
            <a:ext cx="8596670" cy="1320800"/>
          </a:xfrm>
          <a:prstGeom prst="rect">
            <a:avLst/>
          </a:prstGeom>
        </p:spPr>
        <p:txBody>
          <a:bodyPr/>
          <a:lstStyle/>
          <a:p>
            <a:pPr/>
            <a:r>
              <a:t>Title Text</a:t>
            </a:r>
          </a:p>
        </p:txBody>
      </p:sp>
      <p:sp>
        <p:nvSpPr>
          <p:cNvPr id="61" name="Body Level One…"/>
          <p:cNvSpPr txBox="1"/>
          <p:nvPr>
            <p:ph type="body" sz="quarter" idx="1"/>
          </p:nvPr>
        </p:nvSpPr>
        <p:spPr>
          <a:xfrm>
            <a:off x="677333" y="2160589"/>
            <a:ext cx="4184036" cy="38807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9" name="Title Text"/>
          <p:cNvSpPr txBox="1"/>
          <p:nvPr>
            <p:ph type="title"/>
          </p:nvPr>
        </p:nvSpPr>
        <p:spPr>
          <a:xfrm>
            <a:off x="677333" y="609600"/>
            <a:ext cx="8596670" cy="1320800"/>
          </a:xfrm>
          <a:prstGeom prst="rect">
            <a:avLst/>
          </a:prstGeom>
        </p:spPr>
        <p:txBody>
          <a:bodyPr/>
          <a:lstStyle/>
          <a:p>
            <a:pPr/>
            <a:r>
              <a:t>Title Text</a:t>
            </a:r>
          </a:p>
        </p:txBody>
      </p:sp>
      <p:sp>
        <p:nvSpPr>
          <p:cNvPr id="70" name="Body Level One…"/>
          <p:cNvSpPr txBox="1"/>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71" name="Text Placeholder 4"/>
          <p:cNvSpPr/>
          <p:nvPr>
            <p:ph type="body" sz="quarter" idx="21"/>
          </p:nvPr>
        </p:nvSpPr>
        <p:spPr>
          <a:xfrm>
            <a:off x="5088382" y="2160983"/>
            <a:ext cx="4185619" cy="576263"/>
          </a:xfrm>
          <a:prstGeom prst="rect">
            <a:avLst/>
          </a:prstGeom>
        </p:spPr>
        <p:txBody>
          <a:bodyPr anchor="b"/>
          <a:lstStyle/>
          <a:p>
            <a:pPr marL="0" indent="0">
              <a:buClrTx/>
              <a:buSzTx/>
              <a:buNone/>
              <a:defRPr sz="2400"/>
            </a:pP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Title Text"/>
          <p:cNvSpPr txBox="1"/>
          <p:nvPr>
            <p:ph type="title"/>
          </p:nvPr>
        </p:nvSpPr>
        <p:spPr>
          <a:xfrm>
            <a:off x="677333" y="609600"/>
            <a:ext cx="8596670" cy="1320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4" name="Title Text"/>
          <p:cNvSpPr txBox="1"/>
          <p:nvPr>
            <p:ph type="title"/>
          </p:nvPr>
        </p:nvSpPr>
        <p:spPr>
          <a:xfrm>
            <a:off x="677333" y="1498603"/>
            <a:ext cx="3854529" cy="1278467"/>
          </a:xfrm>
          <a:prstGeom prst="rect">
            <a:avLst/>
          </a:prstGeom>
        </p:spPr>
        <p:txBody>
          <a:bodyPr anchor="b"/>
          <a:lstStyle>
            <a:lvl1pPr>
              <a:defRPr sz="2000"/>
            </a:lvl1pPr>
          </a:lstStyle>
          <a:p>
            <a:pPr/>
            <a:r>
              <a:t>Title Text</a:t>
            </a:r>
          </a:p>
        </p:txBody>
      </p:sp>
      <p:sp>
        <p:nvSpPr>
          <p:cNvPr id="95" name="Body Level One…"/>
          <p:cNvSpPr txBox="1"/>
          <p:nvPr>
            <p:ph type="body" sz="half" idx="1"/>
          </p:nvPr>
        </p:nvSpPr>
        <p:spPr>
          <a:xfrm>
            <a:off x="4760460" y="514923"/>
            <a:ext cx="4513543" cy="552643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6" name="Text Placeholder 3"/>
          <p:cNvSpPr/>
          <p:nvPr>
            <p:ph type="body" sz="quarter" idx="21"/>
          </p:nvPr>
        </p:nvSpPr>
        <p:spPr>
          <a:xfrm>
            <a:off x="677334" y="2777069"/>
            <a:ext cx="3854528" cy="2584450"/>
          </a:xfrm>
          <a:prstGeom prst="rect">
            <a:avLst/>
          </a:prstGeom>
        </p:spPr>
        <p:txBody>
          <a:bodyPr/>
          <a:lstStyle/>
          <a:p>
            <a:pPr marL="0" indent="0">
              <a:buClrTx/>
              <a:buSzTx/>
              <a:buNone/>
              <a:defRPr sz="1400"/>
            </a:pP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0">
    <p:bg>
      <p:bgPr>
        <a:solidFill>
          <a:srgbClr val="000000"/>
        </a:solidFill>
      </p:bgPr>
    </p:bg>
    <p:spTree>
      <p:nvGrpSpPr>
        <p:cNvPr id="1" name=""/>
        <p:cNvGrpSpPr/>
        <p:nvPr/>
      </p:nvGrpSpPr>
      <p:grpSpPr>
        <a:xfrm>
          <a:off x="0" y="0"/>
          <a:ext cx="0" cy="0"/>
          <a:chOff x="0" y="0"/>
          <a:chExt cx="0" cy="0"/>
        </a:xfrm>
      </p:grpSpPr>
      <p:sp>
        <p:nvSpPr>
          <p:cNvPr id="104" name="Title Text"/>
          <p:cNvSpPr txBox="1"/>
          <p:nvPr>
            <p:ph type="title"/>
          </p:nvPr>
        </p:nvSpPr>
        <p:spPr>
          <a:xfrm>
            <a:off x="677333" y="1498603"/>
            <a:ext cx="3854529" cy="1278467"/>
          </a:xfrm>
          <a:prstGeom prst="rect">
            <a:avLst/>
          </a:prstGeom>
        </p:spPr>
        <p:txBody>
          <a:bodyPr anchor="b"/>
          <a:lstStyle>
            <a:lvl1pPr>
              <a:defRPr sz="2000"/>
            </a:lvl1pPr>
          </a:lstStyle>
          <a:p>
            <a:pPr/>
            <a:r>
              <a:t>Title Text</a:t>
            </a:r>
          </a:p>
        </p:txBody>
      </p:sp>
      <p:sp>
        <p:nvSpPr>
          <p:cNvPr id="105" name="Body Level One…"/>
          <p:cNvSpPr txBox="1"/>
          <p:nvPr>
            <p:ph type="body" sz="half" idx="1"/>
          </p:nvPr>
        </p:nvSpPr>
        <p:spPr>
          <a:xfrm>
            <a:off x="4760460" y="514923"/>
            <a:ext cx="4513543" cy="552643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6" name="Text Placeholder 3"/>
          <p:cNvSpPr/>
          <p:nvPr>
            <p:ph type="body" sz="quarter" idx="21"/>
          </p:nvPr>
        </p:nvSpPr>
        <p:spPr>
          <a:xfrm>
            <a:off x="677334" y="2777069"/>
            <a:ext cx="3854528" cy="2584450"/>
          </a:xfrm>
          <a:prstGeom prst="rect">
            <a:avLst/>
          </a:prstGeom>
        </p:spPr>
        <p:txBody>
          <a:bodyPr/>
          <a:lstStyle/>
          <a:p>
            <a:pPr marL="0" indent="0">
              <a:buClrTx/>
              <a:buSzTx/>
              <a:buNone/>
              <a:defRPr sz="1400"/>
            </a:pP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2C3C43"/>
        </a:solidFill>
      </p:bgPr>
    </p:bg>
    <p:spTree>
      <p:nvGrpSpPr>
        <p:cNvPr id="1" name=""/>
        <p:cNvGrpSpPr/>
        <p:nvPr/>
      </p:nvGrpSpPr>
      <p:grpSpPr>
        <a:xfrm>
          <a:off x="0" y="0"/>
          <a:ext cx="0" cy="0"/>
          <a:chOff x="0" y="0"/>
          <a:chExt cx="0" cy="0"/>
        </a:xfrm>
      </p:grpSpPr>
      <p:grpSp>
        <p:nvGrpSpPr>
          <p:cNvPr id="12" name="Group 7"/>
          <p:cNvGrpSpPr/>
          <p:nvPr/>
        </p:nvGrpSpPr>
        <p:grpSpPr>
          <a:xfrm>
            <a:off x="0" y="-8468"/>
            <a:ext cx="12192001" cy="6866469"/>
            <a:chOff x="0" y="0"/>
            <a:chExt cx="12192000" cy="6866467"/>
          </a:xfrm>
        </p:grpSpPr>
        <p:sp>
          <p:nvSpPr>
            <p:cNvPr id="2" name="Straight Connector 19"/>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3" name="Straight Connector 20"/>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4"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5"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6" name="Isosceles Triangle 23"/>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7"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9"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1" name="Isosceles Triangle 28"/>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13" name="Title Text"/>
          <p:cNvSpPr txBox="1"/>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1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1pPr>
      <a:lvl2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2pPr>
      <a:lvl3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3pPr>
      <a:lvl4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4pPr>
      <a:lvl5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5pPr>
      <a:lvl6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6pPr>
      <a:lvl7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7pPr>
      <a:lvl8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8pPr>
      <a:lvl9pPr marL="0" marR="0" indent="0" algn="l" defTabSz="457200" rtl="0" latinLnBrk="0">
        <a:lnSpc>
          <a:spcPct val="100000"/>
        </a:lnSpc>
        <a:spcBef>
          <a:spcPts val="0"/>
        </a:spcBef>
        <a:spcAft>
          <a:spcPts val="0"/>
        </a:spcAft>
        <a:buClrTx/>
        <a:buSzTx/>
        <a:buFontTx/>
        <a:buNone/>
        <a:tabLst/>
        <a:defRPr b="0" baseline="0" cap="none" i="0" spc="0" strike="noStrike" sz="3600" u="none">
          <a:solidFill>
            <a:schemeClr val="accent1"/>
          </a:solidFill>
          <a:uFillTx/>
          <a:latin typeface="+mn-lt"/>
          <a:ea typeface="+mn-ea"/>
          <a:cs typeface="+mn-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b="0" baseline="0" cap="none" i="0" spc="0" strike="noStrike" sz="1800" u="none">
          <a:solidFill>
            <a:srgbClr val="FFFFFF"/>
          </a:solidFill>
          <a:uFillTx/>
          <a:latin typeface="+mn-lt"/>
          <a:ea typeface="+mn-ea"/>
          <a:cs typeface="+mn-cs"/>
          <a:sym typeface="Trebuchet MS"/>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b="0" baseline="0" cap="none" i="0" spc="0" strike="noStrike" sz="900" u="none">
          <a:solidFill>
            <a:schemeClr val="tx1"/>
          </a:solidFill>
          <a:uFillTx/>
          <a:latin typeface="+mn-lt"/>
          <a:ea typeface="+mn-ea"/>
          <a:cs typeface="+mn-cs"/>
          <a:sym typeface="Trebuchet M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12.jpeg"/><Relationship Id="rId4"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itle 1"/>
          <p:cNvSpPr txBox="1"/>
          <p:nvPr>
            <p:ph type="ctrTitle"/>
          </p:nvPr>
        </p:nvSpPr>
        <p:spPr>
          <a:xfrm>
            <a:off x="829734" y="854529"/>
            <a:ext cx="5799666" cy="5148944"/>
          </a:xfrm>
          <a:prstGeom prst="rect">
            <a:avLst/>
          </a:prstGeom>
        </p:spPr>
        <p:txBody>
          <a:bodyPr anchor="ctr"/>
          <a:lstStyle>
            <a:lvl1pPr>
              <a:defRPr sz="6000"/>
            </a:lvl1pPr>
          </a:lstStyle>
          <a:p>
            <a:pPr/>
            <a:r>
              <a:t>Miss Gloria’s Science</a:t>
            </a:r>
          </a:p>
        </p:txBody>
      </p:sp>
      <p:sp>
        <p:nvSpPr>
          <p:cNvPr id="179" name="Subtitle 2"/>
          <p:cNvSpPr txBox="1"/>
          <p:nvPr>
            <p:ph type="subTitle" sz="quarter" idx="1"/>
          </p:nvPr>
        </p:nvSpPr>
        <p:spPr>
          <a:xfrm>
            <a:off x="7534653" y="1892300"/>
            <a:ext cx="3425447" cy="3073400"/>
          </a:xfrm>
          <a:prstGeom prst="rect">
            <a:avLst/>
          </a:prstGeom>
        </p:spPr>
        <p:txBody>
          <a:bodyPr anchor="ctr"/>
          <a:lstStyle>
            <a:lvl1pPr algn="l">
              <a:defRPr sz="2000"/>
            </a:lvl1pPr>
          </a:lstStyle>
          <a:p>
            <a:pPr/>
            <a:r>
              <a:t>Last week of April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5" name="Group 77"/>
          <p:cNvGrpSpPr/>
          <p:nvPr/>
        </p:nvGrpSpPr>
        <p:grpSpPr>
          <a:xfrm>
            <a:off x="0" y="-8468"/>
            <a:ext cx="12192001" cy="6866469"/>
            <a:chOff x="0" y="0"/>
            <a:chExt cx="12192000" cy="6866467"/>
          </a:xfrm>
        </p:grpSpPr>
        <p:sp>
          <p:nvSpPr>
            <p:cNvPr id="265" name="Straight Connector 78"/>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66" name="Straight Connector 79"/>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67"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68"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69" name="Isosceles Triangle 8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0"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1"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2"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3" name="Isosceles Triangle 8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74" name="Isosceles Triangle 8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pic>
        <p:nvPicPr>
          <p:cNvPr id="276" name="Picture 9" descr="Picture 9"/>
          <p:cNvPicPr>
            <a:picLocks noChangeAspect="1"/>
          </p:cNvPicPr>
          <p:nvPr/>
        </p:nvPicPr>
        <p:blipFill>
          <a:blip r:embed="rId2">
            <a:extLst/>
          </a:blip>
          <a:srcRect l="0" t="0" r="1" b="0"/>
          <a:stretch>
            <a:fillRect/>
          </a:stretch>
        </p:blipFill>
        <p:spPr>
          <a:xfrm>
            <a:off x="4269854" y="-1"/>
            <a:ext cx="7922023"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
                </a:lnTo>
                <a:lnTo>
                  <a:pt x="1036" y="0"/>
                </a:lnTo>
                <a:lnTo>
                  <a:pt x="0" y="0"/>
                </a:lnTo>
                <a:close/>
                <a:moveTo>
                  <a:pt x="1036" y="0"/>
                </a:moveTo>
                <a:lnTo>
                  <a:pt x="4917" y="14240"/>
                </a:lnTo>
                <a:lnTo>
                  <a:pt x="76" y="21600"/>
                </a:lnTo>
                <a:lnTo>
                  <a:pt x="21600" y="21600"/>
                </a:lnTo>
                <a:lnTo>
                  <a:pt x="21600" y="0"/>
                </a:lnTo>
                <a:lnTo>
                  <a:pt x="1036" y="0"/>
                </a:lnTo>
                <a:close/>
              </a:path>
            </a:pathLst>
          </a:custGeom>
          <a:ln w="12700">
            <a:miter lim="400000"/>
          </a:ln>
        </p:spPr>
      </p:pic>
      <p:sp>
        <p:nvSpPr>
          <p:cNvPr id="277" name="TextBox 2"/>
          <p:cNvSpPr txBox="1"/>
          <p:nvPr/>
        </p:nvSpPr>
        <p:spPr>
          <a:xfrm>
            <a:off x="723052" y="609600"/>
            <a:ext cx="3759685" cy="1320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spcBef>
                <a:spcPts val="600"/>
              </a:spcBef>
              <a:defRPr sz="3600">
                <a:solidFill>
                  <a:schemeClr val="accent1"/>
                </a:solidFill>
              </a:defRPr>
            </a:lvl1pPr>
          </a:lstStyle>
          <a:p>
            <a:pPr/>
            <a:r>
              <a:t>It is peppermint</a:t>
            </a:r>
          </a:p>
        </p:txBody>
      </p:sp>
      <p:sp>
        <p:nvSpPr>
          <p:cNvPr id="278" name="TextBox 3"/>
          <p:cNvSpPr txBox="1"/>
          <p:nvPr/>
        </p:nvSpPr>
        <p:spPr>
          <a:xfrm>
            <a:off x="723054" y="2160589"/>
            <a:ext cx="3759682" cy="38807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85750" indent="-285750">
              <a:lnSpc>
                <a:spcPct val="90000"/>
              </a:lnSpc>
              <a:spcBef>
                <a:spcPts val="1000"/>
              </a:spcBef>
              <a:buClr>
                <a:schemeClr val="accent1"/>
              </a:buClr>
              <a:buSzPct val="80000"/>
              <a:buChar char=""/>
              <a:defRPr sz="1600">
                <a:solidFill>
                  <a:srgbClr val="FFFFFF"/>
                </a:solidFill>
              </a:defRPr>
            </a:pPr>
            <a:r>
              <a:t>The Pilgrims brought mint to the United States on the Mayflower</a:t>
            </a:r>
          </a:p>
          <a:p>
            <a:pPr marL="285750" indent="-285750">
              <a:lnSpc>
                <a:spcPct val="90000"/>
              </a:lnSpc>
              <a:spcBef>
                <a:spcPts val="1000"/>
              </a:spcBef>
              <a:buClr>
                <a:schemeClr val="accent1"/>
              </a:buClr>
              <a:buSzPct val="80000"/>
              <a:buChar char=""/>
              <a:defRPr sz="1600">
                <a:solidFill>
                  <a:srgbClr val="FFFFFF"/>
                </a:solidFill>
              </a:defRPr>
            </a:pPr>
            <a:r>
              <a:t>Mint plants are perennials, this means they grow back every year</a:t>
            </a:r>
          </a:p>
          <a:p>
            <a:pPr marL="285750" indent="-285750">
              <a:lnSpc>
                <a:spcPct val="90000"/>
              </a:lnSpc>
              <a:spcBef>
                <a:spcPts val="1000"/>
              </a:spcBef>
              <a:buClr>
                <a:schemeClr val="accent1"/>
              </a:buClr>
              <a:buSzPct val="80000"/>
              <a:buChar char=""/>
              <a:defRPr sz="1600">
                <a:solidFill>
                  <a:srgbClr val="FFFFFF"/>
                </a:solidFill>
              </a:defRPr>
            </a:pPr>
            <a:r>
              <a:t>Mint is a good source of lots of good stuff including: </a:t>
            </a:r>
            <a:r>
              <a:rPr sz="1200"/>
              <a:t>protein, thiamin, niacin, vitamin B6, phosphorus and zinc, dietary fiber, vitamin A, vitamin C, riboflavin, folate, calcium, iron, magnesium, potassium, copper and manganese</a:t>
            </a:r>
          </a:p>
          <a:p>
            <a:pPr marL="285750" indent="-285750">
              <a:lnSpc>
                <a:spcPct val="90000"/>
              </a:lnSpc>
              <a:spcBef>
                <a:spcPts val="1000"/>
              </a:spcBef>
              <a:buClr>
                <a:schemeClr val="accent1"/>
              </a:buClr>
              <a:buSzPct val="80000"/>
              <a:buChar char=""/>
              <a:defRPr sz="1600">
                <a:solidFill>
                  <a:srgbClr val="FFFFFF"/>
                </a:solidFill>
              </a:defRPr>
            </a:pPr>
            <a:r>
              <a:t>It is also good to relieve nausea, help with weight loss, depression and  insomnia</a:t>
            </a:r>
          </a:p>
          <a:p>
            <a:pPr marL="285750" indent="-285750">
              <a:lnSpc>
                <a:spcPct val="90000"/>
              </a:lnSpc>
              <a:spcBef>
                <a:spcPts val="1000"/>
              </a:spcBef>
              <a:buClr>
                <a:schemeClr val="accent1"/>
              </a:buClr>
              <a:buSzPct val="80000"/>
              <a:buChar char=""/>
              <a:defRPr sz="1600">
                <a:solidFill>
                  <a:srgbClr val="FFFFFF"/>
                </a:solidFill>
              </a:defRPr>
            </a:pPr>
            <a:r>
              <a:t>Ancient Greeks thought mint would stop hiccups</a:t>
            </a:r>
          </a:p>
        </p:txBody>
      </p:sp>
      <p:sp>
        <p:nvSpPr>
          <p:cNvPr id="279" name="Straight Connector 89"/>
          <p:cNvSpPr/>
          <p:nvPr/>
        </p:nvSpPr>
        <p:spPr>
          <a:xfrm>
            <a:off x="9371011" y="0"/>
            <a:ext cx="1219201" cy="6858001"/>
          </a:xfrm>
          <a:prstGeom prst="line">
            <a:avLst/>
          </a:prstGeom>
          <a:ln cap="rnd">
            <a:solidFill>
              <a:srgbClr val="404040"/>
            </a:solidFill>
          </a:ln>
        </p:spPr>
        <p:txBody>
          <a:bodyPr lIns="45719" rIns="45719"/>
          <a:lstStyle/>
          <a:p>
            <a:pPr>
              <a:defRPr>
                <a:solidFill>
                  <a:srgbClr val="FFFFFF"/>
                </a:solidFill>
              </a:defRPr>
            </a:pPr>
          </a:p>
        </p:txBody>
      </p:sp>
      <p:sp>
        <p:nvSpPr>
          <p:cNvPr id="280" name="Straight Connector 91"/>
          <p:cNvSpPr/>
          <p:nvPr/>
        </p:nvSpPr>
        <p:spPr>
          <a:xfrm flipH="1">
            <a:off x="7425266" y="3681412"/>
            <a:ext cx="4763560" cy="3176588"/>
          </a:xfrm>
          <a:prstGeom prst="line">
            <a:avLst/>
          </a:prstGeom>
          <a:ln cap="rnd">
            <a:solidFill>
              <a:srgbClr val="404040"/>
            </a:solidFill>
          </a:ln>
        </p:spPr>
        <p:txBody>
          <a:bodyPr lIns="45719" rIns="45719"/>
          <a:lstStyle/>
          <a:p>
            <a:pPr>
              <a:defRPr>
                <a:solidFill>
                  <a:srgbClr val="FFFFFF"/>
                </a:solidFill>
              </a:defRPr>
            </a:pPr>
          </a:p>
        </p:txBody>
      </p:sp>
      <p:sp>
        <p:nvSpPr>
          <p:cNvPr id="281" name="Rectangle 23"/>
          <p:cNvSpPr/>
          <p:nvPr/>
        </p:nvSpPr>
        <p:spPr>
          <a:xfrm>
            <a:off x="9181476" y="-8467"/>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a:miter lim="400000"/>
          </a:ln>
        </p:spPr>
        <p:txBody>
          <a:bodyPr lIns="45719" rIns="45719"/>
          <a:lstStyle/>
          <a:p>
            <a:pPr>
              <a:defRPr>
                <a:solidFill>
                  <a:srgbClr val="FFFFFF"/>
                </a:solidFill>
              </a:defRPr>
            </a:pPr>
          </a:p>
        </p:txBody>
      </p:sp>
      <p:sp>
        <p:nvSpPr>
          <p:cNvPr id="282" name="Rectangle 25"/>
          <p:cNvSpPr/>
          <p:nvPr/>
        </p:nvSpPr>
        <p:spPr>
          <a:xfrm>
            <a:off x="9603441" y="-8467"/>
            <a:ext cx="258855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a:miter lim="400000"/>
          </a:ln>
        </p:spPr>
        <p:txBody>
          <a:bodyPr lIns="45719" rIns="45719"/>
          <a:lstStyle/>
          <a:p>
            <a:pPr>
              <a:defRPr>
                <a:solidFill>
                  <a:srgbClr val="FFFFFF"/>
                </a:solidFill>
              </a:defRPr>
            </a:pPr>
          </a:p>
        </p:txBody>
      </p:sp>
      <p:sp>
        <p:nvSpPr>
          <p:cNvPr id="283" name="Isosceles Triangle 24"/>
          <p:cNvSpPr/>
          <p:nvPr/>
        </p:nvSpPr>
        <p:spPr>
          <a:xfrm>
            <a:off x="8932333" y="3048000"/>
            <a:ext cx="3259668" cy="381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a:miter lim="400000"/>
          </a:ln>
        </p:spPr>
        <p:txBody>
          <a:bodyPr lIns="45719" rIns="45719"/>
          <a:lstStyle/>
          <a:p>
            <a:pPr>
              <a:defRPr>
                <a:solidFill>
                  <a:srgbClr val="FFFFFF"/>
                </a:solidFill>
              </a:defRPr>
            </a:pPr>
          </a:p>
        </p:txBody>
      </p:sp>
      <p:sp>
        <p:nvSpPr>
          <p:cNvPr id="284" name="Rectangle 27"/>
          <p:cNvSpPr/>
          <p:nvPr/>
        </p:nvSpPr>
        <p:spPr>
          <a:xfrm>
            <a:off x="9334499" y="-8467"/>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47000"/>
            </a:srgbClr>
          </a:solidFill>
          <a:ln w="12700">
            <a:miter lim="400000"/>
          </a:ln>
        </p:spPr>
        <p:txBody>
          <a:bodyPr lIns="45719" rIns="45719"/>
          <a:lstStyle/>
          <a:p>
            <a:pPr>
              <a:defRPr>
                <a:solidFill>
                  <a:srgbClr val="FFFFFF"/>
                </a:solidFill>
              </a:defRPr>
            </a:pPr>
          </a:p>
        </p:txBody>
      </p:sp>
      <p:sp>
        <p:nvSpPr>
          <p:cNvPr id="285" name="Rectangle 28"/>
          <p:cNvSpPr/>
          <p:nvPr/>
        </p:nvSpPr>
        <p:spPr>
          <a:xfrm>
            <a:off x="10898730" y="-8467"/>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a:miter lim="400000"/>
          </a:ln>
        </p:spPr>
        <p:txBody>
          <a:bodyPr lIns="45719" rIns="45719"/>
          <a:lstStyle/>
          <a:p>
            <a:pPr>
              <a:defRPr>
                <a:solidFill>
                  <a:srgbClr val="FFFFFF"/>
                </a:solidFill>
              </a:defRPr>
            </a:pPr>
          </a:p>
        </p:txBody>
      </p:sp>
      <p:sp>
        <p:nvSpPr>
          <p:cNvPr id="286" name="Rectangle 29"/>
          <p:cNvSpPr/>
          <p:nvPr/>
        </p:nvSpPr>
        <p:spPr>
          <a:xfrm>
            <a:off x="10938998" y="-8467"/>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a:miter lim="400000"/>
          </a:ln>
        </p:spPr>
        <p:txBody>
          <a:bodyPr lIns="45719" rIns="45719"/>
          <a:lstStyle/>
          <a:p>
            <a:pPr>
              <a:defRPr>
                <a:solidFill>
                  <a:srgbClr val="FFFFFF"/>
                </a:solidFill>
              </a:defRPr>
            </a:pPr>
          </a:p>
        </p:txBody>
      </p:sp>
      <p:sp>
        <p:nvSpPr>
          <p:cNvPr id="287" name="Isosceles Triangle 29"/>
          <p:cNvSpPr/>
          <p:nvPr/>
        </p:nvSpPr>
        <p:spPr>
          <a:xfrm>
            <a:off x="10371666" y="3589866"/>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Picture 2" descr="Picture 2"/>
          <p:cNvPicPr>
            <a:picLocks noChangeAspect="1"/>
          </p:cNvPicPr>
          <p:nvPr/>
        </p:nvPicPr>
        <p:blipFill>
          <a:blip r:embed="rId2">
            <a:extLst/>
          </a:blip>
          <a:stretch>
            <a:fillRect/>
          </a:stretch>
        </p:blipFill>
        <p:spPr>
          <a:xfrm rot="10800000">
            <a:off x="1357312" y="1543050"/>
            <a:ext cx="5572126" cy="4346972"/>
          </a:xfrm>
          <a:prstGeom prst="rect">
            <a:avLst/>
          </a:prstGeom>
          <a:ln w="12700">
            <a:miter lim="400000"/>
          </a:ln>
        </p:spPr>
      </p:pic>
      <p:sp>
        <p:nvSpPr>
          <p:cNvPr id="290" name="TextBox 5"/>
          <p:cNvSpPr txBox="1"/>
          <p:nvPr/>
        </p:nvSpPr>
        <p:spPr>
          <a:xfrm>
            <a:off x="7303769" y="1457146"/>
            <a:ext cx="3794763"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How about this? We learned about this one. You can make a coffee drink from its roots, eat the greens, make a syrup…. </a:t>
            </a:r>
          </a:p>
        </p:txBody>
      </p:sp>
      <p:sp>
        <p:nvSpPr>
          <p:cNvPr id="291" name="TextBox 6"/>
          <p:cNvSpPr txBox="1"/>
          <p:nvPr/>
        </p:nvSpPr>
        <p:spPr>
          <a:xfrm>
            <a:off x="7518083" y="3538804"/>
            <a:ext cx="2121233" cy="1259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buSzPct val="100000"/>
              <a:buAutoNum type="alphaUcPeriod" startAt="1"/>
              <a:defRPr sz="2000">
                <a:solidFill>
                  <a:srgbClr val="FFFFFF"/>
                </a:solidFill>
              </a:defRPr>
            </a:pPr>
            <a:r>
              <a:t>Skunk cabbage</a:t>
            </a:r>
          </a:p>
          <a:p>
            <a:pPr marL="342900" indent="-342900">
              <a:buSzPct val="100000"/>
              <a:buAutoNum type="alphaUcPeriod" startAt="1"/>
              <a:defRPr sz="2000">
                <a:solidFill>
                  <a:srgbClr val="FFFFFF"/>
                </a:solidFill>
              </a:defRPr>
            </a:pPr>
            <a:r>
              <a:t>Alfalfa</a:t>
            </a:r>
          </a:p>
          <a:p>
            <a:pPr marL="342900" indent="-342900">
              <a:buSzPct val="100000"/>
              <a:buAutoNum type="alphaUcPeriod" startAt="1"/>
              <a:defRPr sz="2000">
                <a:solidFill>
                  <a:srgbClr val="FFFFFF"/>
                </a:solidFill>
              </a:defRPr>
            </a:pPr>
            <a:r>
              <a:t>Sunflower</a:t>
            </a:r>
          </a:p>
          <a:p>
            <a:pPr marL="342900" indent="-342900">
              <a:buSzPct val="100000"/>
              <a:buAutoNum type="alphaUcPeriod" startAt="1"/>
              <a:defRPr sz="2000">
                <a:solidFill>
                  <a:srgbClr val="FFFFFF"/>
                </a:solidFill>
              </a:defRPr>
            </a:pPr>
            <a:r>
              <a:t>Dandelion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Group 110"/>
          <p:cNvGrpSpPr/>
          <p:nvPr/>
        </p:nvGrpSpPr>
        <p:grpSpPr>
          <a:xfrm>
            <a:off x="0" y="-8468"/>
            <a:ext cx="12192001" cy="6866469"/>
            <a:chOff x="0" y="0"/>
            <a:chExt cx="12192000" cy="6866467"/>
          </a:xfrm>
        </p:grpSpPr>
        <p:sp>
          <p:nvSpPr>
            <p:cNvPr id="293" name="Straight Connector 111"/>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94" name="Straight Connector 112"/>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95"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96"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97" name="Isosceles Triangle 11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98"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99"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00"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01" name="Isosceles Triangle 11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302" name="Isosceles Triangle 12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pic>
        <p:nvPicPr>
          <p:cNvPr id="304" name="Picture 6" descr="Picture 6"/>
          <p:cNvPicPr>
            <a:picLocks noChangeAspect="1"/>
          </p:cNvPicPr>
          <p:nvPr/>
        </p:nvPicPr>
        <p:blipFill>
          <a:blip r:embed="rId2">
            <a:extLst/>
          </a:blip>
          <a:srcRect l="0" t="0" r="1" b="0"/>
          <a:stretch>
            <a:fillRect/>
          </a:stretch>
        </p:blipFill>
        <p:spPr>
          <a:xfrm>
            <a:off x="4269854" y="-1"/>
            <a:ext cx="7922023" cy="6857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
                </a:lnTo>
                <a:lnTo>
                  <a:pt x="1036" y="0"/>
                </a:lnTo>
                <a:lnTo>
                  <a:pt x="0" y="0"/>
                </a:lnTo>
                <a:close/>
                <a:moveTo>
                  <a:pt x="1036" y="0"/>
                </a:moveTo>
                <a:lnTo>
                  <a:pt x="4917" y="14240"/>
                </a:lnTo>
                <a:lnTo>
                  <a:pt x="76" y="21600"/>
                </a:lnTo>
                <a:lnTo>
                  <a:pt x="21600" y="21600"/>
                </a:lnTo>
                <a:lnTo>
                  <a:pt x="21600" y="0"/>
                </a:lnTo>
                <a:lnTo>
                  <a:pt x="1036" y="0"/>
                </a:lnTo>
                <a:close/>
              </a:path>
            </a:pathLst>
          </a:custGeom>
          <a:ln w="12700">
            <a:miter lim="400000"/>
          </a:ln>
        </p:spPr>
      </p:pic>
      <p:sp>
        <p:nvSpPr>
          <p:cNvPr id="305" name="TextBox 5"/>
          <p:cNvSpPr txBox="1"/>
          <p:nvPr/>
        </p:nvSpPr>
        <p:spPr>
          <a:xfrm>
            <a:off x="723052" y="609598"/>
            <a:ext cx="3759685" cy="1595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spcBef>
                <a:spcPts val="600"/>
              </a:spcBef>
              <a:defRPr sz="2800">
                <a:solidFill>
                  <a:schemeClr val="accent1"/>
                </a:solidFill>
              </a:defRPr>
            </a:lvl1pPr>
          </a:lstStyle>
          <a:p>
            <a:pPr/>
            <a:r>
              <a:t>It was a dandelion. Soon you will see lots of yellow flowers from these</a:t>
            </a:r>
          </a:p>
        </p:txBody>
      </p:sp>
      <p:sp>
        <p:nvSpPr>
          <p:cNvPr id="306" name="TextBox 7"/>
          <p:cNvSpPr txBox="1"/>
          <p:nvPr/>
        </p:nvSpPr>
        <p:spPr>
          <a:xfrm>
            <a:off x="1164054" y="3047999"/>
            <a:ext cx="3759682" cy="388077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spcBef>
                <a:spcPts val="1000"/>
              </a:spcBef>
              <a:defRPr sz="2400">
                <a:solidFill>
                  <a:srgbClr val="FFFFFF"/>
                </a:solidFill>
              </a:defRPr>
            </a:lvl1pPr>
          </a:lstStyle>
          <a:p>
            <a:pPr/>
            <a:r>
              <a:t>Remember how good they are for you. Lots of people think they are just annoying weeds…be sure to set them straight</a:t>
            </a:r>
          </a:p>
        </p:txBody>
      </p:sp>
      <p:sp>
        <p:nvSpPr>
          <p:cNvPr id="307" name="Straight Connector 122"/>
          <p:cNvSpPr/>
          <p:nvPr/>
        </p:nvSpPr>
        <p:spPr>
          <a:xfrm>
            <a:off x="9371011" y="0"/>
            <a:ext cx="1219201" cy="6858001"/>
          </a:xfrm>
          <a:prstGeom prst="line">
            <a:avLst/>
          </a:prstGeom>
          <a:ln cap="rnd">
            <a:solidFill>
              <a:srgbClr val="404040"/>
            </a:solidFill>
          </a:ln>
        </p:spPr>
        <p:txBody>
          <a:bodyPr lIns="45719" rIns="45719"/>
          <a:lstStyle/>
          <a:p>
            <a:pPr>
              <a:defRPr>
                <a:solidFill>
                  <a:srgbClr val="FFFFFF"/>
                </a:solidFill>
              </a:defRPr>
            </a:pPr>
          </a:p>
        </p:txBody>
      </p:sp>
      <p:sp>
        <p:nvSpPr>
          <p:cNvPr id="308" name="Straight Connector 124"/>
          <p:cNvSpPr/>
          <p:nvPr/>
        </p:nvSpPr>
        <p:spPr>
          <a:xfrm flipH="1">
            <a:off x="7425266" y="3681412"/>
            <a:ext cx="4763560" cy="3176588"/>
          </a:xfrm>
          <a:prstGeom prst="line">
            <a:avLst/>
          </a:prstGeom>
          <a:ln cap="rnd">
            <a:solidFill>
              <a:srgbClr val="404040"/>
            </a:solidFill>
          </a:ln>
        </p:spPr>
        <p:txBody>
          <a:bodyPr lIns="45719" rIns="45719"/>
          <a:lstStyle/>
          <a:p>
            <a:pPr>
              <a:defRPr>
                <a:solidFill>
                  <a:srgbClr val="FFFFFF"/>
                </a:solidFill>
              </a:defRPr>
            </a:pPr>
          </a:p>
        </p:txBody>
      </p:sp>
      <p:sp>
        <p:nvSpPr>
          <p:cNvPr id="309" name="Rectangle 23"/>
          <p:cNvSpPr/>
          <p:nvPr/>
        </p:nvSpPr>
        <p:spPr>
          <a:xfrm>
            <a:off x="9181476" y="-8467"/>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a:miter lim="400000"/>
          </a:ln>
        </p:spPr>
        <p:txBody>
          <a:bodyPr lIns="45719" rIns="45719"/>
          <a:lstStyle/>
          <a:p>
            <a:pPr>
              <a:defRPr>
                <a:solidFill>
                  <a:srgbClr val="FFFFFF"/>
                </a:solidFill>
              </a:defRPr>
            </a:pPr>
          </a:p>
        </p:txBody>
      </p:sp>
      <p:sp>
        <p:nvSpPr>
          <p:cNvPr id="310" name="Rectangle 25"/>
          <p:cNvSpPr/>
          <p:nvPr/>
        </p:nvSpPr>
        <p:spPr>
          <a:xfrm>
            <a:off x="9603441" y="-8467"/>
            <a:ext cx="258855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a:miter lim="400000"/>
          </a:ln>
        </p:spPr>
        <p:txBody>
          <a:bodyPr lIns="45719" rIns="45719"/>
          <a:lstStyle/>
          <a:p>
            <a:pPr>
              <a:defRPr>
                <a:solidFill>
                  <a:srgbClr val="FFFFFF"/>
                </a:solidFill>
              </a:defRPr>
            </a:pPr>
          </a:p>
        </p:txBody>
      </p:sp>
      <p:sp>
        <p:nvSpPr>
          <p:cNvPr id="311" name="Isosceles Triangle 24"/>
          <p:cNvSpPr/>
          <p:nvPr/>
        </p:nvSpPr>
        <p:spPr>
          <a:xfrm>
            <a:off x="8932333" y="3048000"/>
            <a:ext cx="3259668" cy="381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a:miter lim="400000"/>
          </a:ln>
        </p:spPr>
        <p:txBody>
          <a:bodyPr lIns="45719" rIns="45719"/>
          <a:lstStyle/>
          <a:p>
            <a:pPr>
              <a:defRPr>
                <a:solidFill>
                  <a:srgbClr val="FFFFFF"/>
                </a:solidFill>
              </a:defRPr>
            </a:pPr>
          </a:p>
        </p:txBody>
      </p:sp>
      <p:sp>
        <p:nvSpPr>
          <p:cNvPr id="312" name="Rectangle 27"/>
          <p:cNvSpPr/>
          <p:nvPr/>
        </p:nvSpPr>
        <p:spPr>
          <a:xfrm>
            <a:off x="9334499" y="-8467"/>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47000"/>
            </a:srgbClr>
          </a:solidFill>
          <a:ln w="12700">
            <a:miter lim="400000"/>
          </a:ln>
        </p:spPr>
        <p:txBody>
          <a:bodyPr lIns="45719" rIns="45719"/>
          <a:lstStyle/>
          <a:p>
            <a:pPr>
              <a:defRPr>
                <a:solidFill>
                  <a:srgbClr val="FFFFFF"/>
                </a:solidFill>
              </a:defRPr>
            </a:pPr>
          </a:p>
        </p:txBody>
      </p:sp>
      <p:sp>
        <p:nvSpPr>
          <p:cNvPr id="313" name="Rectangle 28"/>
          <p:cNvSpPr/>
          <p:nvPr/>
        </p:nvSpPr>
        <p:spPr>
          <a:xfrm>
            <a:off x="10898730" y="-8467"/>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a:miter lim="400000"/>
          </a:ln>
        </p:spPr>
        <p:txBody>
          <a:bodyPr lIns="45719" rIns="45719"/>
          <a:lstStyle/>
          <a:p>
            <a:pPr>
              <a:defRPr>
                <a:solidFill>
                  <a:srgbClr val="FFFFFF"/>
                </a:solidFill>
              </a:defRPr>
            </a:pPr>
          </a:p>
        </p:txBody>
      </p:sp>
      <p:sp>
        <p:nvSpPr>
          <p:cNvPr id="314" name="Rectangle 29"/>
          <p:cNvSpPr/>
          <p:nvPr/>
        </p:nvSpPr>
        <p:spPr>
          <a:xfrm>
            <a:off x="10938998" y="-8467"/>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a:miter lim="400000"/>
          </a:ln>
        </p:spPr>
        <p:txBody>
          <a:bodyPr lIns="45719" rIns="45719"/>
          <a:lstStyle/>
          <a:p>
            <a:pPr>
              <a:defRPr>
                <a:solidFill>
                  <a:srgbClr val="FFFFFF"/>
                </a:solidFill>
              </a:defRPr>
            </a:pPr>
          </a:p>
        </p:txBody>
      </p:sp>
      <p:sp>
        <p:nvSpPr>
          <p:cNvPr id="315" name="Isosceles Triangle 29"/>
          <p:cNvSpPr/>
          <p:nvPr/>
        </p:nvSpPr>
        <p:spPr>
          <a:xfrm>
            <a:off x="10371666" y="3589866"/>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17" name="Picture 5" descr="Picture 5"/>
          <p:cNvPicPr>
            <a:picLocks noChangeAspect="1"/>
          </p:cNvPicPr>
          <p:nvPr/>
        </p:nvPicPr>
        <p:blipFill>
          <a:blip r:embed="rId3">
            <a:extLst/>
          </a:blip>
          <a:stretch>
            <a:fillRect/>
          </a:stretch>
        </p:blipFill>
        <p:spPr>
          <a:xfrm rot="10800000">
            <a:off x="4719844" y="0"/>
            <a:ext cx="6862765" cy="6858001"/>
          </a:xfrm>
          <a:prstGeom prst="rect">
            <a:avLst/>
          </a:prstGeom>
          <a:ln w="12700">
            <a:miter lim="400000"/>
          </a:ln>
        </p:spPr>
      </p:pic>
      <p:sp>
        <p:nvSpPr>
          <p:cNvPr id="318" name="TextBox 9"/>
          <p:cNvSpPr txBox="1"/>
          <p:nvPr/>
        </p:nvSpPr>
        <p:spPr>
          <a:xfrm>
            <a:off x="545782" y="657225"/>
            <a:ext cx="2999838" cy="155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C000"/>
                </a:solidFill>
              </a:defRPr>
            </a:lvl1pPr>
          </a:lstStyle>
          <a:p>
            <a:pPr/>
            <a:r>
              <a:t>I found this guy too. You know he is an earthworm but here are some other facts you might not have known…</a:t>
            </a:r>
          </a:p>
        </p:txBody>
      </p:sp>
      <p:sp>
        <p:nvSpPr>
          <p:cNvPr id="319" name="TextBox 10"/>
          <p:cNvSpPr txBox="1"/>
          <p:nvPr/>
        </p:nvSpPr>
        <p:spPr>
          <a:xfrm>
            <a:off x="768625" y="2332813"/>
            <a:ext cx="4479237" cy="4117341"/>
          </a:xfrm>
          <a:prstGeom prst="rect">
            <a:avLst/>
          </a:prstGeom>
          <a:solidFill>
            <a:srgbClr val="6C921C"/>
          </a:solidFill>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2000"/>
            </a:pPr>
          </a:p>
          <a:p>
            <a:pPr marL="285750" indent="-285750">
              <a:buSzPct val="100000"/>
              <a:buFont typeface="Arial"/>
              <a:buChar char="•"/>
            </a:pPr>
            <a:r>
              <a:t>Each earthworm is both male and female</a:t>
            </a:r>
            <a:endParaRPr>
              <a:solidFill>
                <a:srgbClr val="FFFFFF"/>
              </a:solidFill>
            </a:endParaRPr>
          </a:p>
          <a:p>
            <a:pPr marL="285750" indent="-285750">
              <a:buSzPct val="100000"/>
              <a:buFont typeface="Arial"/>
              <a:buChar char="•"/>
            </a:pPr>
          </a:p>
          <a:p>
            <a:pPr marL="285750" indent="-285750">
              <a:buSzPct val="100000"/>
              <a:buFont typeface="Arial"/>
              <a:buChar char="•"/>
            </a:pPr>
            <a:r>
              <a:t>Earthworms breathe through their skin</a:t>
            </a:r>
            <a:endParaRPr>
              <a:solidFill>
                <a:srgbClr val="FFFFFF"/>
              </a:solidFill>
            </a:endParaRPr>
          </a:p>
          <a:p>
            <a:pPr marL="285750" indent="-285750">
              <a:buSzPct val="100000"/>
              <a:buFont typeface="Arial"/>
              <a:buChar char="•"/>
            </a:pPr>
          </a:p>
          <a:p>
            <a:pPr marL="285750" indent="-285750">
              <a:buSzPct val="100000"/>
              <a:buFont typeface="Arial"/>
              <a:buChar char="•"/>
            </a:pPr>
            <a:r>
              <a:t>Their skin exudes a lubricating fluid that helps them move through the soil</a:t>
            </a:r>
            <a:endParaRPr>
              <a:solidFill>
                <a:srgbClr val="FFFFFF"/>
              </a:solidFill>
            </a:endParaRPr>
          </a:p>
          <a:p>
            <a:pPr marL="285750" indent="-285750">
              <a:buSzPct val="100000"/>
              <a:buFont typeface="Arial"/>
              <a:buChar char="•"/>
            </a:pPr>
          </a:p>
          <a:p>
            <a:pPr marL="285750" indent="-285750">
              <a:buSzPct val="100000"/>
              <a:buFont typeface="Arial"/>
              <a:buChar char="•"/>
            </a:pPr>
            <a:r>
              <a:t>Earthworms were largely wiped out in our area by the last glacier, settlers brought more from Europe</a:t>
            </a:r>
            <a:endParaRPr>
              <a:solidFill>
                <a:srgbClr val="FFFFFF"/>
              </a:solidFill>
            </a:endParaRPr>
          </a:p>
          <a:p>
            <a:pPr>
              <a:defRPr>
                <a:solidFill>
                  <a:srgbClr val="FFFFFF"/>
                </a:solidFill>
              </a:defRPr>
            </a:pPr>
          </a:p>
          <a:p>
            <a:pPr>
              <a:defRPr>
                <a:solidFill>
                  <a:srgbClr val="FFFFFF"/>
                </a:solidFill>
              </a:defRPr>
            </a:pPr>
          </a:p>
        </p:txBody>
      </p:sp>
      <p:sp>
        <p:nvSpPr>
          <p:cNvPr id="320" name="TextBox 12"/>
          <p:cNvSpPr txBox="1"/>
          <p:nvPr/>
        </p:nvSpPr>
        <p:spPr>
          <a:xfrm>
            <a:off x="5473148" y="5656800"/>
            <a:ext cx="6506817" cy="90424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lvl1pPr>
          </a:lstStyle>
          <a:p>
            <a:pPr/>
            <a:r>
              <a:t>Do you think earthworms are good for our Northern forests?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Picture 1" descr="Picture 1"/>
          <p:cNvPicPr>
            <a:picLocks noChangeAspect="1"/>
          </p:cNvPicPr>
          <p:nvPr/>
        </p:nvPicPr>
        <p:blipFill>
          <a:blip r:embed="rId2">
            <a:extLst/>
          </a:blip>
          <a:stretch>
            <a:fillRect/>
          </a:stretch>
        </p:blipFill>
        <p:spPr>
          <a:xfrm>
            <a:off x="5300664" y="1309937"/>
            <a:ext cx="5534024" cy="5062288"/>
          </a:xfrm>
          <a:prstGeom prst="rect">
            <a:avLst/>
          </a:prstGeom>
          <a:ln w="12700">
            <a:miter lim="400000"/>
          </a:ln>
        </p:spPr>
      </p:pic>
      <p:sp>
        <p:nvSpPr>
          <p:cNvPr id="323" name="TextBox 3"/>
          <p:cNvSpPr txBox="1"/>
          <p:nvPr/>
        </p:nvSpPr>
        <p:spPr>
          <a:xfrm>
            <a:off x="795129" y="1431235"/>
            <a:ext cx="3838756" cy="3558541"/>
          </a:xfrm>
          <a:prstGeom prst="rect">
            <a:avLst/>
          </a:prstGeom>
          <a:solidFill>
            <a:srgbClr val="C0E474"/>
          </a:solidFill>
          <a:ln w="12700">
            <a:miter lim="400000"/>
          </a:ln>
          <a:extLst>
            <a:ext uri="{C572A759-6A51-4108-AA02-DFA0A04FC94B}">
              <ma14:wrappingTextBoxFlag xmlns:ma14="http://schemas.microsoft.com/office/mac/drawingml/2011/main" val="1"/>
            </a:ext>
          </a:extLst>
        </p:spPr>
        <p:txBody>
          <a:bodyPr lIns="45719" rIns="45719">
            <a:spAutoFit/>
          </a:bodyPr>
          <a:lstStyle/>
          <a:p>
            <a:pPr/>
            <a:r>
              <a:t>Earthworms are</a:t>
            </a:r>
            <a:r>
              <a:rPr b="1"/>
              <a:t> </a:t>
            </a:r>
            <a:r>
              <a:rPr b="1" u="sng"/>
              <a:t>not</a:t>
            </a:r>
            <a:r>
              <a:rPr b="1"/>
              <a:t> </a:t>
            </a:r>
            <a:r>
              <a:t>good for many of our forest trees. Our forests rely on “duff”, the partially decomposed material that makes the forest floor so spongy feeling.</a:t>
            </a:r>
            <a:endParaRPr>
              <a:solidFill>
                <a:srgbClr val="FFFFFF"/>
              </a:solidFill>
            </a:endParaRPr>
          </a:p>
          <a:p>
            <a:pPr/>
            <a:r>
              <a:t>Earthworms speed up the decomposition process and this duff disappears. Some of our native species like oak and sugar maple are negatively</a:t>
            </a:r>
            <a:endParaRPr>
              <a:solidFill>
                <a:srgbClr val="FFFFFF"/>
              </a:solidFill>
            </a:endParaRPr>
          </a:p>
          <a:p>
            <a:pPr/>
            <a:r>
              <a:t>impacted and other invasive species end up replacing them.</a:t>
            </a:r>
            <a:endParaRPr>
              <a:solidFill>
                <a:srgbClr val="FFFFFF"/>
              </a:solidFill>
            </a:endParaR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25" name="Picture 2" descr="Picture 2"/>
          <p:cNvPicPr>
            <a:picLocks noChangeAspect="1"/>
          </p:cNvPicPr>
          <p:nvPr/>
        </p:nvPicPr>
        <p:blipFill>
          <a:blip r:embed="rId3">
            <a:extLst/>
          </a:blip>
          <a:stretch>
            <a:fillRect/>
          </a:stretch>
        </p:blipFill>
        <p:spPr>
          <a:xfrm>
            <a:off x="3990973" y="728654"/>
            <a:ext cx="7753352" cy="5443546"/>
          </a:xfrm>
          <a:prstGeom prst="rect">
            <a:avLst/>
          </a:prstGeom>
          <a:ln w="12700">
            <a:miter lim="400000"/>
          </a:ln>
        </p:spPr>
      </p:pic>
      <p:sp>
        <p:nvSpPr>
          <p:cNvPr id="326" name="TextBox 3"/>
          <p:cNvSpPr txBox="1"/>
          <p:nvPr/>
        </p:nvSpPr>
        <p:spPr>
          <a:xfrm>
            <a:off x="447674" y="2364063"/>
            <a:ext cx="3259985" cy="1780541"/>
          </a:xfrm>
          <a:prstGeom prst="rect">
            <a:avLst/>
          </a:prstGeom>
          <a:solidFill>
            <a:srgbClr val="F0D578"/>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vl1pPr>
          </a:lstStyle>
          <a:p>
            <a:pPr/>
            <a:r>
              <a:t>This is a picture of an oak tree that fell down in a storm. How old do you think it is?</a:t>
            </a:r>
            <a:endParaRPr>
              <a:solidFill>
                <a:srgbClr val="FFFFFF"/>
              </a:solidFill>
            </a:endParaRPr>
          </a:p>
        </p:txBody>
      </p:sp>
      <p:sp>
        <p:nvSpPr>
          <p:cNvPr id="327" name="TextBox 5"/>
          <p:cNvSpPr txBox="1"/>
          <p:nvPr/>
        </p:nvSpPr>
        <p:spPr>
          <a:xfrm>
            <a:off x="3317557" y="6225957"/>
            <a:ext cx="6836902"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Remember, you can tell how old a tree is by counting its rings.</a:t>
            </a:r>
            <a:endParaRPr>
              <a:solidFill>
                <a:srgbClr val="FFFFFF"/>
              </a:solidFill>
            </a:endParaR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9" name="TextBox 2"/>
          <p:cNvSpPr txBox="1"/>
          <p:nvPr/>
        </p:nvSpPr>
        <p:spPr>
          <a:xfrm>
            <a:off x="463825" y="1057275"/>
            <a:ext cx="9241068" cy="3581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r>
              <a:t>I am not sure, I couldn’t count all the rings, but I am pretty sure it was older than me.</a:t>
            </a:r>
          </a:p>
        </p:txBody>
      </p:sp>
      <p:pic>
        <p:nvPicPr>
          <p:cNvPr id="330" name="Picture 6" descr="Picture 6"/>
          <p:cNvPicPr>
            <a:picLocks noChangeAspect="1"/>
          </p:cNvPicPr>
          <p:nvPr/>
        </p:nvPicPr>
        <p:blipFill>
          <a:blip r:embed="rId3">
            <a:extLst/>
          </a:blip>
          <a:stretch>
            <a:fillRect/>
          </a:stretch>
        </p:blipFill>
        <p:spPr>
          <a:xfrm rot="5400000">
            <a:off x="6719686" y="1650088"/>
            <a:ext cx="4453345" cy="5014919"/>
          </a:xfrm>
          <a:prstGeom prst="rect">
            <a:avLst/>
          </a:prstGeom>
          <a:ln w="12700">
            <a:miter lim="400000"/>
          </a:ln>
        </p:spPr>
      </p:pic>
      <p:sp>
        <p:nvSpPr>
          <p:cNvPr id="331" name="TextBox 7"/>
          <p:cNvSpPr txBox="1"/>
          <p:nvPr/>
        </p:nvSpPr>
        <p:spPr>
          <a:xfrm>
            <a:off x="1202163" y="2035262"/>
            <a:ext cx="4948974"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00"/>
                </a:solidFill>
              </a:defRPr>
            </a:lvl1pPr>
          </a:lstStyle>
          <a:p>
            <a:pPr/>
            <a:r>
              <a:t>Guess what this is…</a:t>
            </a:r>
          </a:p>
        </p:txBody>
      </p:sp>
      <p:sp>
        <p:nvSpPr>
          <p:cNvPr id="332" name="Rectangle 8"/>
          <p:cNvSpPr/>
          <p:nvPr/>
        </p:nvSpPr>
        <p:spPr>
          <a:xfrm>
            <a:off x="609599" y="3463824"/>
            <a:ext cx="5040414" cy="2326641"/>
          </a:xfrm>
          <a:prstGeom prst="rect">
            <a:avLst/>
          </a:prstGeom>
          <a:solidFill>
            <a:srgbClr val="F5E3A5"/>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222222"/>
                </a:solidFill>
                <a:latin typeface="Roboto"/>
                <a:ea typeface="Roboto"/>
                <a:cs typeface="Roboto"/>
                <a:sym typeface="Roboto"/>
              </a:defRPr>
            </a:lvl1pPr>
          </a:lstStyle>
          <a:p>
            <a:pPr/>
            <a:r>
              <a:t>Hint: In 1941, George de Mestral, a Swiss engineer, on a hiking trip through the woods found burrs clinging to his pants and also to his dog's fur. On closer inspection, he found that the burr's hooks would cling to anything loop-shaped. This accidental discovery led him to invention of hook and loop fasteners we now know as Velcro.</a:t>
            </a:r>
          </a:p>
        </p:txBody>
      </p:sp>
      <p:pic>
        <p:nvPicPr>
          <p:cNvPr id="333" name="Graphic 10" descr="Graphic 10"/>
          <p:cNvPicPr>
            <a:picLocks noChangeAspect="1"/>
          </p:cNvPicPr>
          <p:nvPr/>
        </p:nvPicPr>
        <p:blipFill>
          <a:blip r:embed="rId4">
            <a:extLst/>
          </a:blip>
          <a:stretch>
            <a:fillRect/>
          </a:stretch>
        </p:blipFill>
        <p:spPr>
          <a:xfrm>
            <a:off x="4627159" y="2331949"/>
            <a:ext cx="914401" cy="9144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extBox 1"/>
          <p:cNvSpPr txBox="1"/>
          <p:nvPr/>
        </p:nvSpPr>
        <p:spPr>
          <a:xfrm>
            <a:off x="1045845" y="1542871"/>
            <a:ext cx="2910048"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rgbClr val="FFFFFF"/>
                </a:solidFill>
              </a:defRPr>
            </a:lvl1pPr>
          </a:lstStyle>
          <a:p>
            <a:pPr/>
            <a:r>
              <a:t>It was burdock!</a:t>
            </a:r>
          </a:p>
        </p:txBody>
      </p:sp>
      <p:pic>
        <p:nvPicPr>
          <p:cNvPr id="336" name="Picture 3" descr="Picture 3"/>
          <p:cNvPicPr>
            <a:picLocks noChangeAspect="1"/>
          </p:cNvPicPr>
          <p:nvPr/>
        </p:nvPicPr>
        <p:blipFill>
          <a:blip r:embed="rId2">
            <a:extLst/>
          </a:blip>
          <a:stretch>
            <a:fillRect/>
          </a:stretch>
        </p:blipFill>
        <p:spPr>
          <a:xfrm>
            <a:off x="5056768" y="514350"/>
            <a:ext cx="4743451" cy="2914650"/>
          </a:xfrm>
          <a:prstGeom prst="rect">
            <a:avLst/>
          </a:prstGeom>
          <a:ln w="12700">
            <a:miter lim="400000"/>
          </a:ln>
        </p:spPr>
      </p:pic>
      <p:sp>
        <p:nvSpPr>
          <p:cNvPr id="337" name="TextBox 4"/>
          <p:cNvSpPr txBox="1"/>
          <p:nvPr/>
        </p:nvSpPr>
        <p:spPr>
          <a:xfrm>
            <a:off x="950469" y="2917954"/>
            <a:ext cx="3190017"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Burdock is no fun when it</a:t>
            </a:r>
          </a:p>
          <a:p>
            <a:pPr>
              <a:defRPr>
                <a:solidFill>
                  <a:srgbClr val="FFFFFF"/>
                </a:solidFill>
              </a:defRPr>
            </a:pPr>
            <a:r>
              <a:t>gets tangled in your hair but…</a:t>
            </a:r>
          </a:p>
        </p:txBody>
      </p:sp>
      <p:sp>
        <p:nvSpPr>
          <p:cNvPr id="338" name="TextBox 5"/>
          <p:cNvSpPr txBox="1"/>
          <p:nvPr/>
        </p:nvSpPr>
        <p:spPr>
          <a:xfrm>
            <a:off x="957262" y="4114800"/>
            <a:ext cx="10052706" cy="1158241"/>
          </a:xfrm>
          <a:prstGeom prst="rect">
            <a:avLst/>
          </a:prstGeom>
          <a:solidFill>
            <a:srgbClr val="6C921C"/>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Like so many other plants we have learned about it has many health benefits. </a:t>
            </a:r>
          </a:p>
          <a:p>
            <a:pPr>
              <a:defRPr>
                <a:solidFill>
                  <a:srgbClr val="FFFFFF"/>
                </a:solidFill>
              </a:defRPr>
            </a:pPr>
            <a:r>
              <a:t>Almost all parts of the plant can be eaten, but its carrot shaped white root is the most popular. </a:t>
            </a:r>
          </a:p>
          <a:p>
            <a:pPr>
              <a:defRPr>
                <a:solidFill>
                  <a:srgbClr val="FFFFFF"/>
                </a:solidFill>
              </a:defRPr>
            </a:pPr>
            <a:r>
              <a:t>Burdock root contains lots of antioxidants and has been proven to remove toxins from the blood.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0" name="TextBox 1"/>
          <p:cNvSpPr txBox="1"/>
          <p:nvPr/>
        </p:nvSpPr>
        <p:spPr>
          <a:xfrm>
            <a:off x="602932" y="1322025"/>
            <a:ext cx="5816838" cy="222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600">
                <a:solidFill>
                  <a:srgbClr val="FFFFFF"/>
                </a:solidFill>
              </a:defRPr>
            </a:pPr>
            <a:r>
              <a:t>What did we not see pictures of this week?</a:t>
            </a:r>
          </a:p>
          <a:p>
            <a:pPr>
              <a:defRPr sz="3600">
                <a:solidFill>
                  <a:srgbClr val="FFFFFF"/>
                </a:solidFill>
              </a:defRPr>
            </a:pPr>
          </a:p>
        </p:txBody>
      </p:sp>
      <p:sp>
        <p:nvSpPr>
          <p:cNvPr id="341" name="TextBox 2"/>
          <p:cNvSpPr txBox="1"/>
          <p:nvPr/>
        </p:nvSpPr>
        <p:spPr>
          <a:xfrm>
            <a:off x="2974658" y="3186113"/>
            <a:ext cx="2989050" cy="171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buSzPct val="100000"/>
              <a:buAutoNum type="alphaUcPeriod" startAt="1"/>
              <a:defRPr sz="2800">
                <a:solidFill>
                  <a:srgbClr val="FFFFFF"/>
                </a:solidFill>
              </a:defRPr>
            </a:pPr>
            <a:r>
              <a:t>A dinosaur</a:t>
            </a:r>
          </a:p>
          <a:p>
            <a:pPr marL="342900" indent="-342900">
              <a:buSzPct val="100000"/>
              <a:buAutoNum type="alphaUcPeriod" startAt="1"/>
              <a:defRPr sz="2800">
                <a:solidFill>
                  <a:srgbClr val="FFFFFF"/>
                </a:solidFill>
              </a:defRPr>
            </a:pPr>
            <a:r>
              <a:t>Poop</a:t>
            </a:r>
          </a:p>
          <a:p>
            <a:pPr marL="342900" indent="-342900">
              <a:buSzPct val="100000"/>
              <a:buAutoNum type="alphaUcPeriod" startAt="1"/>
              <a:defRPr sz="2800">
                <a:solidFill>
                  <a:srgbClr val="FFFFFF"/>
                </a:solidFill>
              </a:defRPr>
            </a:pPr>
            <a:r>
              <a:t>Skunk cabbage</a:t>
            </a:r>
          </a:p>
          <a:p>
            <a:pPr marL="342900" indent="-342900">
              <a:buSzPct val="100000"/>
              <a:buAutoNum type="alphaUcPeriod" startAt="1"/>
              <a:defRPr sz="2800">
                <a:solidFill>
                  <a:srgbClr val="FFFFFF"/>
                </a:solidFill>
              </a:defRPr>
            </a:pPr>
            <a:r>
              <a:t>All of the above</a:t>
            </a:r>
          </a:p>
        </p:txBody>
      </p:sp>
      <p:sp>
        <p:nvSpPr>
          <p:cNvPr id="342" name="TextBox 4"/>
          <p:cNvSpPr txBox="1"/>
          <p:nvPr/>
        </p:nvSpPr>
        <p:spPr>
          <a:xfrm>
            <a:off x="1291423" y="5141843"/>
            <a:ext cx="1978929"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Answer: D. All of the above</a:t>
            </a:r>
          </a:p>
        </p:txBody>
      </p:sp>
      <p:grpSp>
        <p:nvGrpSpPr>
          <p:cNvPr id="345" name="Diagram 10"/>
          <p:cNvGrpSpPr/>
          <p:nvPr/>
        </p:nvGrpSpPr>
        <p:grpSpPr>
          <a:xfrm>
            <a:off x="5741261" y="806371"/>
            <a:ext cx="4630252" cy="4630439"/>
            <a:chOff x="0" y="0"/>
            <a:chExt cx="4630250" cy="4630437"/>
          </a:xfrm>
        </p:grpSpPr>
        <p:sp>
          <p:nvSpPr>
            <p:cNvPr id="343" name="Oval"/>
            <p:cNvSpPr/>
            <p:nvPr/>
          </p:nvSpPr>
          <p:spPr>
            <a:xfrm rot="2956337">
              <a:off x="673046" y="674026"/>
              <a:ext cx="3284159" cy="3282385"/>
            </a:xfrm>
            <a:prstGeom prst="ellipse">
              <a:avLst/>
            </a:prstGeom>
            <a:blipFill rotWithShape="1">
              <a:blip r:embed="rId3"/>
              <a:srcRect l="0" t="0" r="0" b="0"/>
              <a:stretch>
                <a:fillRect/>
              </a:stretch>
            </a:blipFill>
            <a:ln w="19050" cap="rnd">
              <a:solidFill>
                <a:srgbClr val="FFFFFF"/>
              </a:solidFill>
              <a:prstDash val="solid"/>
              <a:round/>
            </a:ln>
            <a:effectLst/>
          </p:spPr>
          <p:txBody>
            <a:bodyPr wrap="square" lIns="45719" tIns="45719" rIns="45719" bIns="45719" numCol="1" anchor="t">
              <a:noAutofit/>
            </a:bodyPr>
            <a:lstStyle/>
            <a:p>
              <a:pPr>
                <a:defRPr>
                  <a:solidFill>
                    <a:srgbClr val="FFFFFF"/>
                  </a:solidFill>
                </a:defRPr>
              </a:pPr>
            </a:p>
          </p:txBody>
        </p:sp>
        <p:sp>
          <p:nvSpPr>
            <p:cNvPr id="344" name="Nero"/>
            <p:cNvSpPr txBox="1"/>
            <p:nvPr/>
          </p:nvSpPr>
          <p:spPr>
            <a:xfrm>
              <a:off x="2415686" y="3102587"/>
              <a:ext cx="2101861"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gn="ctr" defTabSz="622300">
                <a:lnSpc>
                  <a:spcPct val="90000"/>
                </a:lnSpc>
                <a:spcBef>
                  <a:spcPts val="500"/>
                </a:spcBef>
                <a:defRPr sz="1400">
                  <a:solidFill>
                    <a:srgbClr val="FFFFFF"/>
                  </a:solidFill>
                </a:defRPr>
              </a:lvl1pPr>
            </a:lstStyle>
            <a:p>
              <a:pPr/>
              <a:r>
                <a:t>Nero</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1" name="Group 12"/>
          <p:cNvGrpSpPr/>
          <p:nvPr/>
        </p:nvGrpSpPr>
        <p:grpSpPr>
          <a:xfrm>
            <a:off x="0" y="-8468"/>
            <a:ext cx="12192001" cy="6866469"/>
            <a:chOff x="0" y="0"/>
            <a:chExt cx="12192000" cy="6866467"/>
          </a:xfrm>
        </p:grpSpPr>
        <p:sp>
          <p:nvSpPr>
            <p:cNvPr id="181" name="Straight Connector 13"/>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182" name="Straight Connector 14"/>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183"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84"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85" name="Isosceles Triangle 1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86"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87"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88"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89" name="Isosceles Triangle 2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190" name="Isosceles Triangle 2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192" name="Rectangle 24"/>
          <p:cNvSpPr/>
          <p:nvPr/>
        </p:nvSpPr>
        <p:spPr>
          <a:xfrm>
            <a:off x="0" y="0"/>
            <a:ext cx="12192000" cy="6858000"/>
          </a:xfrm>
          <a:prstGeom prst="rect">
            <a:avLst/>
          </a:prstGeom>
          <a:solidFill>
            <a:srgbClr val="2C3C43"/>
          </a:solidFill>
          <a:ln w="12700">
            <a:miter lim="400000"/>
          </a:ln>
        </p:spPr>
        <p:txBody>
          <a:bodyPr lIns="45719" rIns="45719" anchor="ctr"/>
          <a:lstStyle/>
          <a:p>
            <a:pPr algn="ctr">
              <a:defRPr>
                <a:solidFill>
                  <a:srgbClr val="FFFFFF"/>
                </a:solidFill>
              </a:defRPr>
            </a:pPr>
          </a:p>
        </p:txBody>
      </p:sp>
      <p:sp>
        <p:nvSpPr>
          <p:cNvPr id="193" name="Rectangle 26"/>
          <p:cNvSpPr/>
          <p:nvPr/>
        </p:nvSpPr>
        <p:spPr>
          <a:xfrm>
            <a:off x="0" y="0"/>
            <a:ext cx="12192000" cy="6858000"/>
          </a:xfrm>
          <a:prstGeom prst="rect">
            <a:avLst/>
          </a:prstGeom>
          <a:solidFill>
            <a:srgbClr val="2C3C43"/>
          </a:solidFill>
          <a:ln w="12700">
            <a:miter lim="400000"/>
          </a:ln>
        </p:spPr>
        <p:txBody>
          <a:bodyPr lIns="45719" rIns="45719" anchor="ctr"/>
          <a:lstStyle/>
          <a:p>
            <a:pPr algn="ctr">
              <a:defRPr>
                <a:solidFill>
                  <a:srgbClr val="FFFFFF"/>
                </a:solidFill>
              </a:defRPr>
            </a:pPr>
          </a:p>
        </p:txBody>
      </p:sp>
      <p:sp>
        <p:nvSpPr>
          <p:cNvPr id="194" name="Straight Connector 28"/>
          <p:cNvSpPr/>
          <p:nvPr/>
        </p:nvSpPr>
        <p:spPr>
          <a:xfrm>
            <a:off x="5111312" y="0"/>
            <a:ext cx="1219201" cy="6858001"/>
          </a:xfrm>
          <a:prstGeom prst="line">
            <a:avLst/>
          </a:prstGeom>
          <a:ln cap="rnd">
            <a:solidFill>
              <a:srgbClr val="6C921C"/>
            </a:solidFill>
          </a:ln>
        </p:spPr>
        <p:txBody>
          <a:bodyPr lIns="45719" rIns="45719"/>
          <a:lstStyle/>
          <a:p>
            <a:pPr>
              <a:defRPr>
                <a:solidFill>
                  <a:srgbClr val="FFFFFF"/>
                </a:solidFill>
              </a:defRPr>
            </a:pPr>
          </a:p>
        </p:txBody>
      </p:sp>
      <p:sp>
        <p:nvSpPr>
          <p:cNvPr id="195" name="Straight Connector 30"/>
          <p:cNvSpPr/>
          <p:nvPr/>
        </p:nvSpPr>
        <p:spPr>
          <a:xfrm flipH="1">
            <a:off x="3290979" y="3681412"/>
            <a:ext cx="4763559" cy="3176588"/>
          </a:xfrm>
          <a:prstGeom prst="line">
            <a:avLst/>
          </a:prstGeom>
          <a:ln cap="rnd">
            <a:solidFill>
              <a:srgbClr val="FFFFFF">
                <a:alpha val="80000"/>
              </a:srgbClr>
            </a:solidFill>
          </a:ln>
        </p:spPr>
        <p:txBody>
          <a:bodyPr lIns="45719" rIns="45719"/>
          <a:lstStyle/>
          <a:p>
            <a:pPr>
              <a:defRPr>
                <a:solidFill>
                  <a:srgbClr val="FFFFFF"/>
                </a:solidFill>
              </a:defRPr>
            </a:pPr>
          </a:p>
        </p:txBody>
      </p:sp>
      <p:sp>
        <p:nvSpPr>
          <p:cNvPr id="196" name="Rectangle 23"/>
          <p:cNvSpPr/>
          <p:nvPr/>
        </p:nvSpPr>
        <p:spPr>
          <a:xfrm>
            <a:off x="4482567" y="-8467"/>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a:miter lim="400000"/>
          </a:ln>
        </p:spPr>
        <p:txBody>
          <a:bodyPr lIns="45719" rIns="45719"/>
          <a:lstStyle/>
          <a:p>
            <a:pPr>
              <a:defRPr>
                <a:solidFill>
                  <a:srgbClr val="FFFFFF"/>
                </a:solidFill>
              </a:defRPr>
            </a:pPr>
          </a:p>
        </p:txBody>
      </p:sp>
      <p:sp>
        <p:nvSpPr>
          <p:cNvPr id="197" name="Rectangle 25"/>
          <p:cNvSpPr/>
          <p:nvPr/>
        </p:nvSpPr>
        <p:spPr>
          <a:xfrm>
            <a:off x="4904533" y="-8467"/>
            <a:ext cx="258855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a:miter lim="400000"/>
          </a:ln>
        </p:spPr>
        <p:txBody>
          <a:bodyPr lIns="45719" rIns="45719"/>
          <a:lstStyle/>
          <a:p>
            <a:pPr>
              <a:defRPr>
                <a:solidFill>
                  <a:srgbClr val="FFFFFF"/>
                </a:solidFill>
              </a:defRPr>
            </a:pPr>
          </a:p>
        </p:txBody>
      </p:sp>
      <p:sp>
        <p:nvSpPr>
          <p:cNvPr id="198" name="Isosceles Triangle 36"/>
          <p:cNvSpPr/>
          <p:nvPr/>
        </p:nvSpPr>
        <p:spPr>
          <a:xfrm>
            <a:off x="4233424" y="3048000"/>
            <a:ext cx="3259669" cy="381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a:miter lim="400000"/>
          </a:ln>
        </p:spPr>
        <p:txBody>
          <a:bodyPr lIns="45719" rIns="45719"/>
          <a:lstStyle/>
          <a:p>
            <a:pPr>
              <a:defRPr>
                <a:solidFill>
                  <a:srgbClr val="FFFFFF"/>
                </a:solidFill>
              </a:defRPr>
            </a:pPr>
          </a:p>
        </p:txBody>
      </p:sp>
      <p:sp>
        <p:nvSpPr>
          <p:cNvPr id="199" name="Rectangle 27"/>
          <p:cNvSpPr/>
          <p:nvPr/>
        </p:nvSpPr>
        <p:spPr>
          <a:xfrm>
            <a:off x="4635591" y="-8467"/>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a:miter lim="400000"/>
          </a:ln>
        </p:spPr>
        <p:txBody>
          <a:bodyPr lIns="45719" rIns="45719"/>
          <a:lstStyle/>
          <a:p>
            <a:pPr>
              <a:defRPr>
                <a:solidFill>
                  <a:srgbClr val="FFFFFF"/>
                </a:solidFill>
              </a:defRPr>
            </a:pPr>
          </a:p>
        </p:txBody>
      </p:sp>
      <p:sp>
        <p:nvSpPr>
          <p:cNvPr id="200" name="Isosceles Triangle 40"/>
          <p:cNvSpPr/>
          <p:nvPr/>
        </p:nvSpPr>
        <p:spPr>
          <a:xfrm>
            <a:off x="5672757" y="3589866"/>
            <a:ext cx="1817161"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a:miter lim="400000"/>
          </a:ln>
        </p:spPr>
        <p:txBody>
          <a:bodyPr lIns="45719" rIns="45719"/>
          <a:lstStyle/>
          <a:p>
            <a:pPr>
              <a:defRPr>
                <a:solidFill>
                  <a:srgbClr val="FFFFFF"/>
                </a:solidFill>
              </a:defRPr>
            </a:pPr>
          </a:p>
        </p:txBody>
      </p:sp>
      <p:sp>
        <p:nvSpPr>
          <p:cNvPr id="201" name="Freeform: Shape 42"/>
          <p:cNvSpPr/>
          <p:nvPr/>
        </p:nvSpPr>
        <p:spPr>
          <a:xfrm>
            <a:off x="6197631" y="-8467"/>
            <a:ext cx="599437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504" y="0"/>
                </a:lnTo>
                <a:lnTo>
                  <a:pt x="4504" y="27"/>
                </a:lnTo>
                <a:lnTo>
                  <a:pt x="21600" y="27"/>
                </a:lnTo>
                <a:lnTo>
                  <a:pt x="21600" y="21600"/>
                </a:lnTo>
                <a:lnTo>
                  <a:pt x="3998" y="21600"/>
                </a:lnTo>
                <a:close/>
              </a:path>
            </a:pathLst>
          </a:custGeom>
          <a:solidFill>
            <a:schemeClr val="accent1"/>
          </a:solidFill>
          <a:ln w="12700">
            <a:miter lim="400000"/>
          </a:ln>
        </p:spPr>
        <p:txBody>
          <a:bodyPr lIns="45719" rIns="45719" anchor="ctr"/>
          <a:lstStyle/>
          <a:p>
            <a:pPr algn="ctr">
              <a:defRPr>
                <a:solidFill>
                  <a:srgbClr val="FFFFFF"/>
                </a:solidFill>
              </a:defRPr>
            </a:pPr>
          </a:p>
        </p:txBody>
      </p:sp>
      <p:sp>
        <p:nvSpPr>
          <p:cNvPr id="202" name="TextBox 6"/>
          <p:cNvSpPr txBox="1"/>
          <p:nvPr/>
        </p:nvSpPr>
        <p:spPr>
          <a:xfrm>
            <a:off x="7227442" y="609600"/>
            <a:ext cx="4421550" cy="222773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nSpc>
                <a:spcPct val="90000"/>
              </a:lnSpc>
              <a:spcBef>
                <a:spcPts val="600"/>
              </a:spcBef>
              <a:defRPr sz="2800">
                <a:solidFill>
                  <a:srgbClr val="FFFFFF"/>
                </a:solidFill>
              </a:defRPr>
            </a:pPr>
            <a:r>
              <a:t>When I look at my yard I see a lot of moss</a:t>
            </a:r>
          </a:p>
          <a:p>
            <a:pPr>
              <a:lnSpc>
                <a:spcPct val="90000"/>
              </a:lnSpc>
              <a:spcBef>
                <a:spcPts val="600"/>
              </a:spcBef>
              <a:defRPr sz="2800">
                <a:solidFill>
                  <a:srgbClr val="FFFFFF"/>
                </a:solidFill>
              </a:defRPr>
            </a:pPr>
          </a:p>
          <a:p>
            <a:pPr>
              <a:lnSpc>
                <a:spcPct val="90000"/>
              </a:lnSpc>
              <a:spcBef>
                <a:spcPts val="600"/>
              </a:spcBef>
              <a:defRPr sz="2800">
                <a:solidFill>
                  <a:srgbClr val="FFFFFF"/>
                </a:solidFill>
              </a:defRPr>
            </a:pPr>
            <a:r>
              <a:t>Do you know what moss is?</a:t>
            </a:r>
          </a:p>
        </p:txBody>
      </p:sp>
      <p:pic>
        <p:nvPicPr>
          <p:cNvPr id="203" name="Picture 3" descr="Picture 3"/>
          <p:cNvPicPr>
            <a:picLocks noChangeAspect="1"/>
          </p:cNvPicPr>
          <p:nvPr/>
        </p:nvPicPr>
        <p:blipFill>
          <a:blip r:embed="rId2">
            <a:extLst/>
          </a:blip>
          <a:stretch>
            <a:fillRect/>
          </a:stretch>
        </p:blipFill>
        <p:spPr>
          <a:xfrm rot="5400000">
            <a:off x="380586" y="1744660"/>
            <a:ext cx="4610103" cy="3457576"/>
          </a:xfrm>
          <a:prstGeom prst="rect">
            <a:avLst/>
          </a:prstGeom>
          <a:ln w="12700">
            <a:miter lim="400000"/>
          </a:ln>
        </p:spPr>
      </p:pic>
      <p:sp>
        <p:nvSpPr>
          <p:cNvPr id="204" name="TextBox 8"/>
          <p:cNvSpPr txBox="1"/>
          <p:nvPr/>
        </p:nvSpPr>
        <p:spPr>
          <a:xfrm>
            <a:off x="8303860" y="3207025"/>
            <a:ext cx="1820532" cy="151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AutoNum type="alphaUcPeriod" startAt="1"/>
              <a:defRPr sz="2400">
                <a:solidFill>
                  <a:srgbClr val="FFFFFF"/>
                </a:solidFill>
              </a:defRPr>
            </a:pPr>
            <a:r>
              <a:t>Fungus</a:t>
            </a:r>
          </a:p>
          <a:p>
            <a:pPr marL="342900" indent="-342900">
              <a:buSzPct val="100000"/>
              <a:buAutoNum type="alphaUcPeriod" startAt="1"/>
              <a:defRPr sz="2400">
                <a:solidFill>
                  <a:srgbClr val="FFFFFF"/>
                </a:solidFill>
              </a:defRPr>
            </a:pPr>
            <a:r>
              <a:t>Animal</a:t>
            </a:r>
          </a:p>
          <a:p>
            <a:pPr marL="342900" indent="-342900">
              <a:buSzPct val="100000"/>
              <a:buAutoNum type="alphaUcPeriod" startAt="1"/>
              <a:defRPr sz="2400">
                <a:solidFill>
                  <a:srgbClr val="FFFFFF"/>
                </a:solidFill>
              </a:defRPr>
            </a:pPr>
            <a:r>
              <a:t>Plant</a:t>
            </a:r>
          </a:p>
          <a:p>
            <a:pPr marL="342900" indent="-342900">
              <a:buSzPct val="100000"/>
              <a:buAutoNum type="alphaUcPeriod" startAt="1"/>
              <a:defRPr sz="2400">
                <a:solidFill>
                  <a:srgbClr val="FFFFFF"/>
                </a:solidFill>
              </a:defRPr>
            </a:pPr>
            <a:r>
              <a:t>Poop</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6" name="Picture 7" descr="Picture 7"/>
          <p:cNvPicPr>
            <a:picLocks noChangeAspect="1"/>
          </p:cNvPicPr>
          <p:nvPr/>
        </p:nvPicPr>
        <p:blipFill>
          <a:blip r:embed="rId3">
            <a:extLst/>
          </a:blip>
          <a:stretch>
            <a:fillRect/>
          </a:stretch>
        </p:blipFill>
        <p:spPr>
          <a:xfrm rot="5400000">
            <a:off x="2667000" y="857250"/>
            <a:ext cx="6858000" cy="5143500"/>
          </a:xfrm>
          <a:prstGeom prst="rect">
            <a:avLst/>
          </a:prstGeom>
          <a:ln w="12700">
            <a:miter lim="400000"/>
          </a:ln>
        </p:spPr>
      </p:pic>
      <p:sp>
        <p:nvSpPr>
          <p:cNvPr id="207" name="TextBox 8"/>
          <p:cNvSpPr txBox="1"/>
          <p:nvPr/>
        </p:nvSpPr>
        <p:spPr>
          <a:xfrm>
            <a:off x="376817" y="2155992"/>
            <a:ext cx="2720317" cy="1158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600">
                <a:solidFill>
                  <a:srgbClr val="FFFFFF"/>
                </a:solidFill>
              </a:defRPr>
            </a:pPr>
            <a:r>
              <a:t>Moss is a</a:t>
            </a:r>
          </a:p>
          <a:p>
            <a:pPr>
              <a:defRPr sz="3600">
                <a:solidFill>
                  <a:srgbClr val="FFFFFF"/>
                </a:solidFill>
              </a:defRPr>
            </a:pPr>
            <a:r>
              <a:t>kind of plant</a:t>
            </a:r>
          </a:p>
        </p:txBody>
      </p:sp>
      <p:sp>
        <p:nvSpPr>
          <p:cNvPr id="208" name="TextBox 9"/>
          <p:cNvSpPr txBox="1"/>
          <p:nvPr/>
        </p:nvSpPr>
        <p:spPr>
          <a:xfrm>
            <a:off x="8915400" y="1785936"/>
            <a:ext cx="3128963" cy="2225041"/>
          </a:xfrm>
          <a:prstGeom prst="rect">
            <a:avLst/>
          </a:prstGeom>
          <a:solidFill>
            <a:srgbClr val="161E22"/>
          </a:solidFill>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solidFill>
                  <a:srgbClr val="FFFFFF"/>
                </a:solidFill>
              </a:defRPr>
            </a:pPr>
            <a:r>
              <a:t>Moss was the first plant on Earth</a:t>
            </a:r>
          </a:p>
          <a:p>
            <a:pPr marL="285750" indent="-285750">
              <a:buSzPct val="100000"/>
              <a:buFont typeface="Arial"/>
              <a:buChar char="•"/>
              <a:defRPr>
                <a:solidFill>
                  <a:srgbClr val="FFFFFF"/>
                </a:solidFill>
              </a:defRPr>
            </a:pPr>
            <a:r>
              <a:t>Mosses live all over the world</a:t>
            </a:r>
          </a:p>
          <a:p>
            <a:pPr marL="285750" indent="-285750">
              <a:buSzPct val="100000"/>
              <a:buFont typeface="Arial"/>
              <a:buChar char="•"/>
              <a:defRPr>
                <a:solidFill>
                  <a:srgbClr val="FFFFFF"/>
                </a:solidFill>
              </a:defRPr>
            </a:pPr>
            <a:r>
              <a:t>Mosses don’t have roots, they are anchored by rhizoids, which look like tiny roots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Picture 6" descr="Picture 6"/>
          <p:cNvPicPr>
            <a:picLocks noChangeAspect="1"/>
          </p:cNvPicPr>
          <p:nvPr/>
        </p:nvPicPr>
        <p:blipFill>
          <a:blip r:embed="rId2">
            <a:extLst/>
          </a:blip>
          <a:stretch>
            <a:fillRect/>
          </a:stretch>
        </p:blipFill>
        <p:spPr>
          <a:xfrm rot="5400000">
            <a:off x="-857250" y="857250"/>
            <a:ext cx="6858000" cy="5143500"/>
          </a:xfrm>
          <a:prstGeom prst="rect">
            <a:avLst/>
          </a:prstGeom>
          <a:ln w="12700">
            <a:miter lim="400000"/>
          </a:ln>
        </p:spPr>
      </p:pic>
      <p:sp>
        <p:nvSpPr>
          <p:cNvPr id="211" name="TextBox 9"/>
          <p:cNvSpPr txBox="1"/>
          <p:nvPr/>
        </p:nvSpPr>
        <p:spPr>
          <a:xfrm>
            <a:off x="5686976" y="1533175"/>
            <a:ext cx="3813868"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This is moss on a rock. I flipped the </a:t>
            </a:r>
          </a:p>
          <a:p>
            <a:pPr>
              <a:defRPr>
                <a:solidFill>
                  <a:srgbClr val="FFFFFF"/>
                </a:solidFill>
              </a:defRPr>
            </a:pPr>
            <a:r>
              <a:t>rock over and guess what I found…</a:t>
            </a:r>
          </a:p>
        </p:txBody>
      </p:sp>
      <p:sp>
        <p:nvSpPr>
          <p:cNvPr id="212" name="TextBox 10"/>
          <p:cNvSpPr txBox="1"/>
          <p:nvPr/>
        </p:nvSpPr>
        <p:spPr>
          <a:xfrm>
            <a:off x="6732269" y="3114674"/>
            <a:ext cx="1812391" cy="151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buSzPct val="100000"/>
              <a:buAutoNum type="alphaUcPeriod" startAt="1"/>
              <a:defRPr sz="2400">
                <a:solidFill>
                  <a:srgbClr val="FFFFFF"/>
                </a:solidFill>
              </a:defRPr>
            </a:pPr>
            <a:r>
              <a:t>Worms</a:t>
            </a:r>
          </a:p>
          <a:p>
            <a:pPr marL="342900" indent="-342900">
              <a:buSzPct val="100000"/>
              <a:buAutoNum type="alphaUcPeriod" startAt="1"/>
              <a:defRPr sz="2400">
                <a:solidFill>
                  <a:srgbClr val="FFFFFF"/>
                </a:solidFill>
              </a:defRPr>
            </a:pPr>
            <a:r>
              <a:t>Bugs</a:t>
            </a:r>
          </a:p>
          <a:p>
            <a:pPr marL="342900" indent="-342900">
              <a:buSzPct val="100000"/>
              <a:buAutoNum type="alphaUcPeriod" startAt="1"/>
              <a:defRPr sz="2400">
                <a:solidFill>
                  <a:srgbClr val="FFFFFF"/>
                </a:solidFill>
              </a:defRPr>
            </a:pPr>
            <a:r>
              <a:t>Roots</a:t>
            </a:r>
          </a:p>
          <a:p>
            <a:pPr marL="342900" indent="-342900">
              <a:buSzPct val="100000"/>
              <a:buAutoNum type="alphaUcPeriod" startAt="1"/>
              <a:defRPr sz="2400">
                <a:solidFill>
                  <a:srgbClr val="FFFFFF"/>
                </a:solidFill>
              </a:defRPr>
            </a:pPr>
            <a:r>
              <a:t>Millipedes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4" name="Group 45"/>
          <p:cNvGrpSpPr/>
          <p:nvPr/>
        </p:nvGrpSpPr>
        <p:grpSpPr>
          <a:xfrm>
            <a:off x="0" y="-8468"/>
            <a:ext cx="12192001" cy="6866469"/>
            <a:chOff x="0" y="0"/>
            <a:chExt cx="12192000" cy="6866467"/>
          </a:xfrm>
        </p:grpSpPr>
        <p:sp>
          <p:nvSpPr>
            <p:cNvPr id="214" name="Straight Connector 46"/>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15" name="Straight Connector 47"/>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16"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17"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18" name="Isosceles Triangle 50"/>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19"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20"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21"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22" name="Isosceles Triangle 54"/>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23" name="Isosceles Triangle 55"/>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pic>
        <p:nvPicPr>
          <p:cNvPr id="225" name="Picture 2" descr="Picture 2"/>
          <p:cNvPicPr>
            <a:picLocks noChangeAspect="1"/>
          </p:cNvPicPr>
          <p:nvPr/>
        </p:nvPicPr>
        <p:blipFill>
          <a:blip r:embed="rId2">
            <a:extLst/>
          </a:blip>
          <a:srcRect l="0" t="0" r="1" b="0"/>
          <a:stretch>
            <a:fillRect/>
          </a:stretch>
        </p:blipFill>
        <p:spPr>
          <a:xfrm>
            <a:off x="4269854" y="-1"/>
            <a:ext cx="7922023"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
                </a:lnTo>
                <a:lnTo>
                  <a:pt x="1036" y="0"/>
                </a:lnTo>
                <a:lnTo>
                  <a:pt x="0" y="0"/>
                </a:lnTo>
                <a:close/>
                <a:moveTo>
                  <a:pt x="1036" y="0"/>
                </a:moveTo>
                <a:lnTo>
                  <a:pt x="4917" y="14240"/>
                </a:lnTo>
                <a:lnTo>
                  <a:pt x="76" y="21600"/>
                </a:lnTo>
                <a:lnTo>
                  <a:pt x="21600" y="21600"/>
                </a:lnTo>
                <a:lnTo>
                  <a:pt x="21600" y="0"/>
                </a:lnTo>
                <a:lnTo>
                  <a:pt x="1036" y="0"/>
                </a:lnTo>
                <a:close/>
              </a:path>
            </a:pathLst>
          </a:custGeom>
          <a:ln w="12700">
            <a:miter lim="400000"/>
          </a:ln>
        </p:spPr>
      </p:pic>
      <p:sp>
        <p:nvSpPr>
          <p:cNvPr id="226" name="TextBox 3"/>
          <p:cNvSpPr txBox="1"/>
          <p:nvPr/>
        </p:nvSpPr>
        <p:spPr>
          <a:xfrm>
            <a:off x="723052" y="609600"/>
            <a:ext cx="3759685" cy="1320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spcBef>
                <a:spcPts val="600"/>
              </a:spcBef>
              <a:defRPr sz="3600">
                <a:solidFill>
                  <a:schemeClr val="accent1"/>
                </a:solidFill>
              </a:defRPr>
            </a:lvl1pPr>
          </a:lstStyle>
          <a:p>
            <a:pPr/>
            <a:r>
              <a:t>I found two pill millipedes…</a:t>
            </a:r>
          </a:p>
        </p:txBody>
      </p:sp>
      <p:sp>
        <p:nvSpPr>
          <p:cNvPr id="227" name="TextBox 5"/>
          <p:cNvSpPr txBox="1"/>
          <p:nvPr/>
        </p:nvSpPr>
        <p:spPr>
          <a:xfrm>
            <a:off x="723054" y="2160589"/>
            <a:ext cx="3759682" cy="38807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spcBef>
                <a:spcPts val="1000"/>
              </a:spcBef>
              <a:defRPr>
                <a:solidFill>
                  <a:srgbClr val="FFFFFF"/>
                </a:solidFill>
              </a:defRPr>
            </a:pPr>
            <a:r>
              <a:t>There are two kinds of pill millipedes…</a:t>
            </a:r>
          </a:p>
          <a:p>
            <a:pPr>
              <a:spcBef>
                <a:spcPts val="1000"/>
              </a:spcBef>
              <a:defRPr>
                <a:solidFill>
                  <a:srgbClr val="FFFFFF"/>
                </a:solidFill>
              </a:defRPr>
            </a:pPr>
            <a:r>
              <a:t>Northern Pill Millipedes are found in the Northern hemisphere</a:t>
            </a:r>
          </a:p>
          <a:p>
            <a:pPr>
              <a:spcBef>
                <a:spcPts val="1000"/>
              </a:spcBef>
              <a:defRPr>
                <a:solidFill>
                  <a:srgbClr val="FFFFFF"/>
                </a:solidFill>
              </a:defRPr>
            </a:pPr>
            <a:r>
              <a:t>Giant pill millipedes are found in the southern hemisphere</a:t>
            </a:r>
          </a:p>
          <a:p>
            <a:pPr>
              <a:spcBef>
                <a:spcPts val="1000"/>
              </a:spcBef>
              <a:buClr>
                <a:schemeClr val="accent1"/>
              </a:buClr>
              <a:buSzPct val="80000"/>
              <a:buChar char=""/>
              <a:defRPr>
                <a:solidFill>
                  <a:srgbClr val="FFFFFF"/>
                </a:solidFill>
              </a:defRPr>
            </a:pPr>
          </a:p>
        </p:txBody>
      </p:sp>
      <p:sp>
        <p:nvSpPr>
          <p:cNvPr id="228" name="Straight Connector 57"/>
          <p:cNvSpPr/>
          <p:nvPr/>
        </p:nvSpPr>
        <p:spPr>
          <a:xfrm>
            <a:off x="9371011" y="0"/>
            <a:ext cx="1219201" cy="6858001"/>
          </a:xfrm>
          <a:prstGeom prst="line">
            <a:avLst/>
          </a:prstGeom>
          <a:ln cap="rnd">
            <a:solidFill>
              <a:srgbClr val="404040"/>
            </a:solidFill>
          </a:ln>
        </p:spPr>
        <p:txBody>
          <a:bodyPr lIns="45719" rIns="45719"/>
          <a:lstStyle/>
          <a:p>
            <a:pPr>
              <a:defRPr>
                <a:solidFill>
                  <a:srgbClr val="FFFFFF"/>
                </a:solidFill>
              </a:defRPr>
            </a:pPr>
          </a:p>
        </p:txBody>
      </p:sp>
      <p:sp>
        <p:nvSpPr>
          <p:cNvPr id="229" name="Straight Connector 59"/>
          <p:cNvSpPr/>
          <p:nvPr/>
        </p:nvSpPr>
        <p:spPr>
          <a:xfrm flipH="1">
            <a:off x="7425266" y="3681412"/>
            <a:ext cx="4763560" cy="3176588"/>
          </a:xfrm>
          <a:prstGeom prst="line">
            <a:avLst/>
          </a:prstGeom>
          <a:ln cap="rnd">
            <a:solidFill>
              <a:srgbClr val="404040"/>
            </a:solidFill>
          </a:ln>
        </p:spPr>
        <p:txBody>
          <a:bodyPr lIns="45719" rIns="45719"/>
          <a:lstStyle/>
          <a:p>
            <a:pPr>
              <a:defRPr>
                <a:solidFill>
                  <a:srgbClr val="FFFFFF"/>
                </a:solidFill>
              </a:defRPr>
            </a:pPr>
          </a:p>
        </p:txBody>
      </p:sp>
      <p:sp>
        <p:nvSpPr>
          <p:cNvPr id="230" name="Rectangle 23"/>
          <p:cNvSpPr/>
          <p:nvPr/>
        </p:nvSpPr>
        <p:spPr>
          <a:xfrm>
            <a:off x="9181476" y="-8467"/>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a:miter lim="400000"/>
          </a:ln>
        </p:spPr>
        <p:txBody>
          <a:bodyPr lIns="45719" rIns="45719"/>
          <a:lstStyle/>
          <a:p>
            <a:pPr>
              <a:defRPr>
                <a:solidFill>
                  <a:srgbClr val="FFFFFF"/>
                </a:solidFill>
              </a:defRPr>
            </a:pPr>
          </a:p>
        </p:txBody>
      </p:sp>
      <p:sp>
        <p:nvSpPr>
          <p:cNvPr id="231" name="Rectangle 25"/>
          <p:cNvSpPr/>
          <p:nvPr/>
        </p:nvSpPr>
        <p:spPr>
          <a:xfrm>
            <a:off x="9603441" y="-8467"/>
            <a:ext cx="2588559"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a:miter lim="400000"/>
          </a:ln>
        </p:spPr>
        <p:txBody>
          <a:bodyPr lIns="45719" rIns="45719"/>
          <a:lstStyle/>
          <a:p>
            <a:pPr>
              <a:defRPr>
                <a:solidFill>
                  <a:srgbClr val="FFFFFF"/>
                </a:solidFill>
              </a:defRPr>
            </a:pPr>
          </a:p>
        </p:txBody>
      </p:sp>
      <p:sp>
        <p:nvSpPr>
          <p:cNvPr id="232" name="Isosceles Triangle 24"/>
          <p:cNvSpPr/>
          <p:nvPr/>
        </p:nvSpPr>
        <p:spPr>
          <a:xfrm>
            <a:off x="8932333" y="3048000"/>
            <a:ext cx="3259668" cy="381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a:miter lim="400000"/>
          </a:ln>
        </p:spPr>
        <p:txBody>
          <a:bodyPr lIns="45719" rIns="45719"/>
          <a:lstStyle/>
          <a:p>
            <a:pPr>
              <a:defRPr>
                <a:solidFill>
                  <a:srgbClr val="FFFFFF"/>
                </a:solidFill>
              </a:defRPr>
            </a:pPr>
          </a:p>
        </p:txBody>
      </p:sp>
      <p:sp>
        <p:nvSpPr>
          <p:cNvPr id="233" name="Rectangle 27"/>
          <p:cNvSpPr/>
          <p:nvPr/>
        </p:nvSpPr>
        <p:spPr>
          <a:xfrm>
            <a:off x="9334499" y="-8467"/>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47000"/>
            </a:srgbClr>
          </a:solidFill>
          <a:ln w="12700">
            <a:miter lim="400000"/>
          </a:ln>
        </p:spPr>
        <p:txBody>
          <a:bodyPr lIns="45719" rIns="45719"/>
          <a:lstStyle/>
          <a:p>
            <a:pPr>
              <a:defRPr>
                <a:solidFill>
                  <a:srgbClr val="FFFFFF"/>
                </a:solidFill>
              </a:defRPr>
            </a:pPr>
          </a:p>
        </p:txBody>
      </p:sp>
      <p:sp>
        <p:nvSpPr>
          <p:cNvPr id="234" name="Rectangle 28"/>
          <p:cNvSpPr/>
          <p:nvPr/>
        </p:nvSpPr>
        <p:spPr>
          <a:xfrm>
            <a:off x="10898730" y="-8467"/>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a:miter lim="400000"/>
          </a:ln>
        </p:spPr>
        <p:txBody>
          <a:bodyPr lIns="45719" rIns="45719"/>
          <a:lstStyle/>
          <a:p>
            <a:pPr>
              <a:defRPr>
                <a:solidFill>
                  <a:srgbClr val="FFFFFF"/>
                </a:solidFill>
              </a:defRPr>
            </a:pPr>
          </a:p>
        </p:txBody>
      </p:sp>
      <p:sp>
        <p:nvSpPr>
          <p:cNvPr id="235" name="Rectangle 29"/>
          <p:cNvSpPr/>
          <p:nvPr/>
        </p:nvSpPr>
        <p:spPr>
          <a:xfrm>
            <a:off x="10938998" y="-8467"/>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a:miter lim="400000"/>
          </a:ln>
        </p:spPr>
        <p:txBody>
          <a:bodyPr lIns="45719" rIns="45719"/>
          <a:lstStyle/>
          <a:p>
            <a:pPr>
              <a:defRPr>
                <a:solidFill>
                  <a:srgbClr val="FFFFFF"/>
                </a:solidFill>
              </a:defRPr>
            </a:pPr>
          </a:p>
        </p:txBody>
      </p:sp>
      <p:sp>
        <p:nvSpPr>
          <p:cNvPr id="236" name="Isosceles Triangle 29"/>
          <p:cNvSpPr/>
          <p:nvPr/>
        </p:nvSpPr>
        <p:spPr>
          <a:xfrm>
            <a:off x="10371666" y="3589866"/>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Picture 9" descr="Picture 9"/>
          <p:cNvPicPr>
            <a:picLocks noChangeAspect="1"/>
          </p:cNvPicPr>
          <p:nvPr/>
        </p:nvPicPr>
        <p:blipFill>
          <a:blip r:embed="rId2">
            <a:extLst/>
          </a:blip>
          <a:stretch>
            <a:fillRect/>
          </a:stretch>
        </p:blipFill>
        <p:spPr>
          <a:xfrm rot="16200000">
            <a:off x="382890" y="722794"/>
            <a:ext cx="4296947" cy="4421877"/>
          </a:xfrm>
          <a:prstGeom prst="rect">
            <a:avLst/>
          </a:prstGeom>
          <a:ln w="12700">
            <a:miter lim="400000"/>
          </a:ln>
        </p:spPr>
      </p:pic>
      <p:sp>
        <p:nvSpPr>
          <p:cNvPr id="239" name="TextBox 10"/>
          <p:cNvSpPr txBox="1"/>
          <p:nvPr/>
        </p:nvSpPr>
        <p:spPr>
          <a:xfrm>
            <a:off x="5102088" y="1470992"/>
            <a:ext cx="6769488" cy="4358641"/>
          </a:xfrm>
          <a:prstGeom prst="rect">
            <a:avLst/>
          </a:prstGeom>
          <a:solidFill>
            <a:srgbClr val="486113"/>
          </a:solidFill>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solidFill>
                  <a:srgbClr val="FFFF00"/>
                </a:solidFill>
              </a:defRPr>
            </a:pPr>
            <a:r>
              <a:t>Pill millipedes roll up in a ball when threatened. They can totally hide their heads this way.</a:t>
            </a:r>
            <a:endParaRPr>
              <a:solidFill>
                <a:srgbClr val="FFFFFF"/>
              </a:solidFill>
            </a:endParaRPr>
          </a:p>
          <a:p>
            <a:pPr marL="285750" indent="-285750">
              <a:buSzPct val="100000"/>
              <a:buFont typeface="Arial"/>
              <a:buChar char="•"/>
              <a:defRPr>
                <a:solidFill>
                  <a:srgbClr val="FFFF00"/>
                </a:solidFill>
              </a:defRPr>
            </a:pPr>
          </a:p>
          <a:p>
            <a:pPr marL="285750" indent="-285750">
              <a:buSzPct val="100000"/>
              <a:buFont typeface="Arial"/>
              <a:buChar char="•"/>
              <a:defRPr>
                <a:solidFill>
                  <a:srgbClr val="FFFF00"/>
                </a:solidFill>
              </a:defRPr>
            </a:pPr>
          </a:p>
          <a:p>
            <a:pPr marL="285750" indent="-285750">
              <a:buSzPct val="100000"/>
              <a:buFont typeface="Arial"/>
              <a:buChar char="•"/>
              <a:defRPr>
                <a:solidFill>
                  <a:srgbClr val="FFFF00"/>
                </a:solidFill>
              </a:defRPr>
            </a:pPr>
            <a:r>
              <a:t>They can produce secretions which are toxic to their predators.</a:t>
            </a:r>
            <a:endParaRPr>
              <a:solidFill>
                <a:srgbClr val="FFFFFF"/>
              </a:solidFill>
            </a:endParaRPr>
          </a:p>
          <a:p>
            <a:pPr marL="285750" indent="-285750">
              <a:buSzPct val="100000"/>
              <a:buFont typeface="Arial"/>
              <a:buChar char="•"/>
              <a:defRPr>
                <a:solidFill>
                  <a:srgbClr val="FFFF00"/>
                </a:solidFill>
              </a:defRPr>
            </a:pPr>
          </a:p>
          <a:p>
            <a:pPr marL="285750" indent="-285750">
              <a:buSzPct val="100000"/>
              <a:buFont typeface="Arial"/>
              <a:buChar char="•"/>
              <a:defRPr>
                <a:solidFill>
                  <a:srgbClr val="FFFF00"/>
                </a:solidFill>
              </a:defRPr>
            </a:pPr>
            <a:r>
              <a:t>Predators (like birds) drop them from heights or smash them against rocks.</a:t>
            </a:r>
            <a:endParaRPr>
              <a:solidFill>
                <a:srgbClr val="FFFFFF"/>
              </a:solidFill>
            </a:endParaRPr>
          </a:p>
          <a:p>
            <a:pPr marL="285750" indent="-285750">
              <a:buSzPct val="100000"/>
              <a:buFont typeface="Arial"/>
              <a:buChar char="•"/>
              <a:defRPr>
                <a:solidFill>
                  <a:srgbClr val="FFFF00"/>
                </a:solidFill>
              </a:defRPr>
            </a:pPr>
          </a:p>
          <a:p>
            <a:pPr marL="285750" indent="-285750">
              <a:buSzPct val="100000"/>
              <a:buFont typeface="Arial"/>
              <a:buChar char="•"/>
              <a:defRPr>
                <a:solidFill>
                  <a:srgbClr val="FFFF00"/>
                </a:solidFill>
              </a:defRPr>
            </a:pPr>
            <a:r>
              <a:t>They can live up to 10 years.</a:t>
            </a:r>
            <a:endParaRPr>
              <a:solidFill>
                <a:srgbClr val="FFFFFF"/>
              </a:solidFill>
            </a:endParaRPr>
          </a:p>
          <a:p>
            <a:pPr marL="285750" indent="-285750">
              <a:buSzPct val="100000"/>
              <a:buFont typeface="Arial"/>
              <a:buChar char="•"/>
              <a:defRPr>
                <a:solidFill>
                  <a:srgbClr val="FFFF00"/>
                </a:solidFill>
              </a:defRPr>
            </a:pPr>
          </a:p>
          <a:p>
            <a:pPr marL="285750" indent="-285750">
              <a:buSzPct val="100000"/>
              <a:buFont typeface="Arial"/>
              <a:buChar char="•"/>
              <a:defRPr>
                <a:solidFill>
                  <a:srgbClr val="FFFF00"/>
                </a:solidFill>
              </a:defRPr>
            </a:pPr>
            <a:r>
              <a:t>They lay eggs along with their poop on the forest floor.</a:t>
            </a:r>
            <a:endParaRPr>
              <a:solidFill>
                <a:srgbClr val="FFFFFF"/>
              </a:solidFill>
            </a:endParaRPr>
          </a:p>
          <a:p>
            <a:pPr marL="285750" indent="-285750">
              <a:buSzPct val="100000"/>
              <a:buFont typeface="Arial"/>
              <a:buChar char="•"/>
              <a:defRPr>
                <a:solidFill>
                  <a:srgbClr val="FFFF00"/>
                </a:solidFill>
              </a:defRPr>
            </a:pPr>
          </a:p>
          <a:p>
            <a:pPr marL="285750" indent="-285750">
              <a:buSzPct val="100000"/>
              <a:buFont typeface="Arial"/>
              <a:buChar char="•"/>
              <a:defRPr>
                <a:solidFill>
                  <a:srgbClr val="FFFF00"/>
                </a:solidFill>
              </a:defRPr>
            </a:pPr>
            <a:r>
              <a:t>They eat vegetation.</a:t>
            </a:r>
            <a:endParaRPr>
              <a:solidFill>
                <a:srgbClr val="FFFFFF"/>
              </a:solidFill>
            </a:endParaR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Picture 4" descr="Picture 4"/>
          <p:cNvPicPr>
            <a:picLocks noChangeAspect="1"/>
          </p:cNvPicPr>
          <p:nvPr/>
        </p:nvPicPr>
        <p:blipFill>
          <a:blip r:embed="rId2">
            <a:extLst/>
          </a:blip>
          <a:stretch>
            <a:fillRect/>
          </a:stretch>
        </p:blipFill>
        <p:spPr>
          <a:xfrm rot="10800000">
            <a:off x="-1" y="0"/>
            <a:ext cx="6276976" cy="6858001"/>
          </a:xfrm>
          <a:prstGeom prst="rect">
            <a:avLst/>
          </a:prstGeom>
          <a:ln w="12700">
            <a:miter lim="400000"/>
          </a:ln>
        </p:spPr>
      </p:pic>
      <p:sp>
        <p:nvSpPr>
          <p:cNvPr id="242" name="TextBox 6"/>
          <p:cNvSpPr txBox="1"/>
          <p:nvPr/>
        </p:nvSpPr>
        <p:spPr>
          <a:xfrm>
            <a:off x="6549887" y="1400174"/>
            <a:ext cx="4672013" cy="802641"/>
          </a:xfrm>
          <a:prstGeom prst="rect">
            <a:avLst/>
          </a:prstGeom>
          <a:solidFill>
            <a:srgbClr val="C0E474"/>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vl1pPr>
          </a:lstStyle>
          <a:p>
            <a:pPr/>
            <a:r>
              <a:t>I found some of this growing too. What do you think it is?</a:t>
            </a:r>
          </a:p>
        </p:txBody>
      </p:sp>
      <p:sp>
        <p:nvSpPr>
          <p:cNvPr id="243" name="TextBox 7"/>
          <p:cNvSpPr txBox="1"/>
          <p:nvPr/>
        </p:nvSpPr>
        <p:spPr>
          <a:xfrm>
            <a:off x="7214525" y="2917962"/>
            <a:ext cx="2115405" cy="151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buSzPct val="100000"/>
              <a:buAutoNum type="alphaUcPeriod" startAt="1"/>
              <a:defRPr sz="2400">
                <a:solidFill>
                  <a:srgbClr val="EAF6D1"/>
                </a:solidFill>
              </a:defRPr>
            </a:pPr>
            <a:r>
              <a:t>Lemon balm</a:t>
            </a:r>
            <a:endParaRPr>
              <a:solidFill>
                <a:srgbClr val="FFFFFF"/>
              </a:solidFill>
            </a:endParaRPr>
          </a:p>
          <a:p>
            <a:pPr marL="342900" indent="-342900">
              <a:buSzPct val="100000"/>
              <a:buAutoNum type="alphaUcPeriod" startAt="1"/>
              <a:defRPr sz="2400">
                <a:solidFill>
                  <a:srgbClr val="EAF6D1"/>
                </a:solidFill>
              </a:defRPr>
            </a:pPr>
            <a:r>
              <a:t>Lettuce</a:t>
            </a:r>
            <a:endParaRPr>
              <a:solidFill>
                <a:srgbClr val="FFFFFF"/>
              </a:solidFill>
            </a:endParaRPr>
          </a:p>
          <a:p>
            <a:pPr marL="342900" indent="-342900">
              <a:buSzPct val="100000"/>
              <a:buAutoNum type="alphaUcPeriod" startAt="1"/>
              <a:defRPr sz="2400">
                <a:solidFill>
                  <a:srgbClr val="EAF6D1"/>
                </a:solidFill>
              </a:defRPr>
            </a:pPr>
            <a:r>
              <a:t>Alfalfa</a:t>
            </a:r>
            <a:endParaRPr>
              <a:solidFill>
                <a:srgbClr val="FFFFFF"/>
              </a:solidFill>
            </a:endParaRPr>
          </a:p>
          <a:p>
            <a:pPr marL="342900" indent="-342900">
              <a:buSzPct val="100000"/>
              <a:buAutoNum type="alphaUcPeriod" startAt="1"/>
              <a:defRPr sz="2400">
                <a:solidFill>
                  <a:srgbClr val="EAF6D1"/>
                </a:solidFill>
              </a:defRPr>
            </a:pPr>
            <a:r>
              <a:t>Dandelions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5" name="Group 14"/>
          <p:cNvGrpSpPr/>
          <p:nvPr/>
        </p:nvGrpSpPr>
        <p:grpSpPr>
          <a:xfrm>
            <a:off x="0" y="-8468"/>
            <a:ext cx="12192001" cy="6866469"/>
            <a:chOff x="0" y="0"/>
            <a:chExt cx="12192000" cy="6866467"/>
          </a:xfrm>
        </p:grpSpPr>
        <p:sp>
          <p:nvSpPr>
            <p:cNvPr id="245" name="Straight Connector 15"/>
            <p:cNvSpPr/>
            <p:nvPr/>
          </p:nvSpPr>
          <p:spPr>
            <a:xfrm>
              <a:off x="9371012" y="8466"/>
              <a:ext cx="1219201" cy="6858002"/>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46" name="Straight Connector 16"/>
            <p:cNvSpPr/>
            <p:nvPr/>
          </p:nvSpPr>
          <p:spPr>
            <a:xfrm flipH="1">
              <a:off x="7425267" y="3689879"/>
              <a:ext cx="4763559" cy="3176588"/>
            </a:xfrm>
            <a:prstGeom prst="line">
              <a:avLst/>
            </a:prstGeom>
            <a:noFill/>
            <a:ln w="9525" cap="rnd">
              <a:solidFill>
                <a:srgbClr val="262626"/>
              </a:solidFill>
              <a:prstDash val="solid"/>
              <a:round/>
            </a:ln>
            <a:effectLst/>
          </p:spPr>
          <p:txBody>
            <a:bodyPr wrap="square" lIns="45719" tIns="45719" rIns="45719" bIns="45719" numCol="1" anchor="t">
              <a:noAutofit/>
            </a:bodyPr>
            <a:lstStyle/>
            <a:p>
              <a:pPr>
                <a:defRPr>
                  <a:solidFill>
                    <a:srgbClr val="FFFFFF"/>
                  </a:solidFill>
                </a:defRPr>
              </a:pPr>
            </a:p>
          </p:txBody>
        </p:sp>
        <p:sp>
          <p:nvSpPr>
            <p:cNvPr id="247" name="Rectangle 2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2" y="0"/>
                  </a:moveTo>
                  <a:lnTo>
                    <a:pt x="21600" y="0"/>
                  </a:lnTo>
                  <a:lnTo>
                    <a:pt x="21600" y="21600"/>
                  </a:lnTo>
                  <a:lnTo>
                    <a:pt x="0" y="21600"/>
                  </a:lnTo>
                  <a:lnTo>
                    <a:pt x="14692" y="0"/>
                  </a:lnTo>
                  <a:close/>
                </a:path>
              </a:pathLst>
            </a:custGeom>
            <a:solidFill>
              <a:schemeClr val="accent1">
                <a:alpha val="3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48" name="Rectangle 2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49" name="Isosceles Triangle 1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2">
                <a:alpha val="72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0" name="Rectangle 2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8697" y="21600"/>
                  </a:lnTo>
                  <a:lnTo>
                    <a:pt x="0" y="0"/>
                  </a:lnTo>
                  <a:close/>
                </a:path>
              </a:pathLst>
            </a:custGeom>
            <a:solidFill>
              <a:srgbClr val="3F7819">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1"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3" y="0"/>
                  </a:moveTo>
                  <a:lnTo>
                    <a:pt x="21600" y="0"/>
                  </a:lnTo>
                  <a:lnTo>
                    <a:pt x="21600" y="21600"/>
                  </a:lnTo>
                  <a:lnTo>
                    <a:pt x="0" y="21600"/>
                  </a:lnTo>
                  <a:lnTo>
                    <a:pt x="17073" y="0"/>
                  </a:lnTo>
                  <a:close/>
                </a:path>
              </a:pathLst>
            </a:custGeom>
            <a:solidFill>
              <a:srgbClr val="C0E474">
                <a:alpha val="70000"/>
              </a:srgb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2" name="Rectangle 2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19173" y="21600"/>
                  </a:lnTo>
                  <a:lnTo>
                    <a:pt x="0" y="0"/>
                  </a:lnTo>
                  <a:close/>
                </a:path>
              </a:pathLst>
            </a:custGeom>
            <a:solidFill>
              <a:schemeClr val="accent1">
                <a:alpha val="64999"/>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3" name="Isosceles Triangle 2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alpha val="80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254" name="Isosceles Triangle 2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21600"/>
                  </a:lnTo>
                  <a:close/>
                </a:path>
              </a:pathLst>
            </a:custGeom>
            <a:solidFill>
              <a:schemeClr val="accent1">
                <a:alpha val="85000"/>
              </a:schemeClr>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256" name="TextBox 7"/>
          <p:cNvSpPr txBox="1"/>
          <p:nvPr/>
        </p:nvSpPr>
        <p:spPr>
          <a:xfrm>
            <a:off x="5582454" y="609600"/>
            <a:ext cx="3645829" cy="1320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ct val="90000"/>
              </a:lnSpc>
              <a:spcBef>
                <a:spcPts val="600"/>
              </a:spcBef>
              <a:defRPr sz="2000">
                <a:solidFill>
                  <a:schemeClr val="accent1"/>
                </a:solidFill>
              </a:defRPr>
            </a:lvl1pPr>
          </a:lstStyle>
          <a:p>
            <a:pPr/>
            <a:r>
              <a:t>It is lemon balm. My daughter planted it two years ago and it keeps growing back</a:t>
            </a:r>
          </a:p>
        </p:txBody>
      </p:sp>
      <p:sp>
        <p:nvSpPr>
          <p:cNvPr id="257" name="TextBox 8"/>
          <p:cNvSpPr txBox="1"/>
          <p:nvPr/>
        </p:nvSpPr>
        <p:spPr>
          <a:xfrm>
            <a:off x="5255282" y="2160589"/>
            <a:ext cx="3973001" cy="38807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85750" indent="-285750">
              <a:lnSpc>
                <a:spcPct val="90000"/>
              </a:lnSpc>
              <a:spcBef>
                <a:spcPts val="1000"/>
              </a:spcBef>
              <a:buClr>
                <a:schemeClr val="accent1"/>
              </a:buClr>
              <a:buSzPct val="80000"/>
              <a:buChar char=""/>
              <a:defRPr sz="1500">
                <a:solidFill>
                  <a:srgbClr val="FFFFFF"/>
                </a:solidFill>
              </a:defRPr>
            </a:pPr>
            <a:r>
              <a:t>Lemon balm is a perennial herb in the mint family</a:t>
            </a:r>
          </a:p>
          <a:p>
            <a:pPr marL="285750" indent="-285750">
              <a:lnSpc>
                <a:spcPct val="90000"/>
              </a:lnSpc>
              <a:spcBef>
                <a:spcPts val="1000"/>
              </a:spcBef>
              <a:buClr>
                <a:schemeClr val="accent1"/>
              </a:buClr>
              <a:buSzPct val="80000"/>
              <a:buChar char=""/>
              <a:defRPr sz="1500">
                <a:solidFill>
                  <a:srgbClr val="FFFFFF"/>
                </a:solidFill>
              </a:defRPr>
            </a:pPr>
          </a:p>
          <a:p>
            <a:pPr marL="285750" indent="-285750">
              <a:lnSpc>
                <a:spcPct val="90000"/>
              </a:lnSpc>
              <a:spcBef>
                <a:spcPts val="1000"/>
              </a:spcBef>
              <a:buClr>
                <a:schemeClr val="accent1"/>
              </a:buClr>
              <a:buSzPct val="80000"/>
              <a:buChar char=""/>
              <a:defRPr sz="1500">
                <a:solidFill>
                  <a:srgbClr val="FFFFFF"/>
                </a:solidFill>
              </a:defRPr>
            </a:pPr>
            <a:r>
              <a:t>It has a lemon scent</a:t>
            </a:r>
          </a:p>
          <a:p>
            <a:pPr marL="285750" indent="-285750">
              <a:lnSpc>
                <a:spcPct val="90000"/>
              </a:lnSpc>
              <a:spcBef>
                <a:spcPts val="1000"/>
              </a:spcBef>
              <a:buClr>
                <a:schemeClr val="accent1"/>
              </a:buClr>
              <a:buSzPct val="80000"/>
              <a:buChar char=""/>
              <a:defRPr sz="1500">
                <a:solidFill>
                  <a:srgbClr val="FFFFFF"/>
                </a:solidFill>
              </a:defRPr>
            </a:pPr>
          </a:p>
          <a:p>
            <a:pPr marL="285750" indent="-285750">
              <a:lnSpc>
                <a:spcPct val="90000"/>
              </a:lnSpc>
              <a:spcBef>
                <a:spcPts val="1000"/>
              </a:spcBef>
              <a:buClr>
                <a:schemeClr val="accent1"/>
              </a:buClr>
              <a:buSzPct val="80000"/>
              <a:buChar char=""/>
              <a:defRPr sz="1500">
                <a:solidFill>
                  <a:srgbClr val="FFFFFF"/>
                </a:solidFill>
              </a:defRPr>
            </a:pPr>
            <a:r>
              <a:t>You can use it in lots of recipes and for teas, oils and sauces</a:t>
            </a:r>
          </a:p>
          <a:p>
            <a:pPr marL="285750" indent="-285750">
              <a:lnSpc>
                <a:spcPct val="90000"/>
              </a:lnSpc>
              <a:spcBef>
                <a:spcPts val="1000"/>
              </a:spcBef>
              <a:buClr>
                <a:schemeClr val="accent1"/>
              </a:buClr>
              <a:buSzPct val="80000"/>
              <a:buChar char=""/>
              <a:defRPr sz="1500">
                <a:solidFill>
                  <a:srgbClr val="FFFFFF"/>
                </a:solidFill>
              </a:defRPr>
            </a:pPr>
          </a:p>
          <a:p>
            <a:pPr marL="285750" indent="-285750">
              <a:lnSpc>
                <a:spcPct val="90000"/>
              </a:lnSpc>
              <a:spcBef>
                <a:spcPts val="1000"/>
              </a:spcBef>
              <a:buClr>
                <a:schemeClr val="accent1"/>
              </a:buClr>
              <a:buSzPct val="80000"/>
              <a:buChar char=""/>
              <a:defRPr sz="1500">
                <a:solidFill>
                  <a:srgbClr val="FFFFFF"/>
                </a:solidFill>
              </a:defRPr>
            </a:pPr>
            <a:r>
              <a:t>It is a natural antibacterial and has many other health benefits including treatment for insomnia and anxiety and helping with diabetes, constipation, thyroid and other health problems</a:t>
            </a:r>
          </a:p>
        </p:txBody>
      </p:sp>
      <p:pic>
        <p:nvPicPr>
          <p:cNvPr id="258" name="Picture 9" descr="Picture 9"/>
          <p:cNvPicPr>
            <a:picLocks noChangeAspect="1"/>
          </p:cNvPicPr>
          <p:nvPr/>
        </p:nvPicPr>
        <p:blipFill>
          <a:blip r:embed="rId2">
            <a:extLst/>
          </a:blip>
          <a:srcRect l="0" t="0" r="0" b="0"/>
          <a:stretch>
            <a:fillRect/>
          </a:stretch>
        </p:blipFill>
        <p:spPr>
          <a:xfrm>
            <a:off x="19" y="-1"/>
            <a:ext cx="5394942"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3" y="0"/>
                </a:moveTo>
                <a:lnTo>
                  <a:pt x="0" y="17846"/>
                </a:lnTo>
                <a:lnTo>
                  <a:pt x="0" y="21600"/>
                </a:lnTo>
                <a:lnTo>
                  <a:pt x="17480" y="21600"/>
                </a:lnTo>
                <a:lnTo>
                  <a:pt x="21600" y="69"/>
                </a:lnTo>
                <a:lnTo>
                  <a:pt x="21600" y="0"/>
                </a:lnTo>
                <a:lnTo>
                  <a:pt x="3373" y="0"/>
                </a:lnTo>
                <a:close/>
              </a:path>
            </a:pathLst>
          </a:custGeom>
          <a:ln w="12700">
            <a:miter lim="400000"/>
          </a:ln>
        </p:spPr>
      </p:pic>
      <p:sp>
        <p:nvSpPr>
          <p:cNvPr id="259" name="Isosceles Triangle 26"/>
          <p:cNvSpPr/>
          <p:nvPr/>
        </p:nvSpPr>
        <p:spPr>
          <a:xfrm rot="10800000">
            <a:off x="0" y="0"/>
            <a:ext cx="842596" cy="56661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21600" y="21600"/>
                </a:lnTo>
                <a:close/>
              </a:path>
            </a:pathLst>
          </a:custGeom>
          <a:solidFill>
            <a:schemeClr val="accent1"/>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1" name="Picture 2" descr="Picture 2"/>
          <p:cNvPicPr>
            <a:picLocks noChangeAspect="1"/>
          </p:cNvPicPr>
          <p:nvPr/>
        </p:nvPicPr>
        <p:blipFill>
          <a:blip r:embed="rId3">
            <a:extLst/>
          </a:blip>
          <a:stretch>
            <a:fillRect/>
          </a:stretch>
        </p:blipFill>
        <p:spPr>
          <a:xfrm rot="10800000">
            <a:off x="285750" y="414337"/>
            <a:ext cx="6100764" cy="5815014"/>
          </a:xfrm>
          <a:prstGeom prst="rect">
            <a:avLst/>
          </a:prstGeom>
          <a:ln w="12700">
            <a:miter lim="400000"/>
          </a:ln>
        </p:spPr>
      </p:pic>
      <p:sp>
        <p:nvSpPr>
          <p:cNvPr id="262" name="TextBox 7"/>
          <p:cNvSpPr txBox="1"/>
          <p:nvPr/>
        </p:nvSpPr>
        <p:spPr>
          <a:xfrm>
            <a:off x="6592294" y="1802295"/>
            <a:ext cx="4173689"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FFFFFF"/>
                </a:solidFill>
              </a:defRPr>
            </a:pPr>
            <a:r>
              <a:t>I found this plant too.</a:t>
            </a:r>
          </a:p>
          <a:p>
            <a:pPr>
              <a:defRPr sz="2800">
                <a:solidFill>
                  <a:srgbClr val="FFFFFF"/>
                </a:solidFill>
              </a:defRPr>
            </a:pPr>
            <a:r>
              <a:t>Guess what it is called…</a:t>
            </a:r>
          </a:p>
        </p:txBody>
      </p:sp>
      <p:sp>
        <p:nvSpPr>
          <p:cNvPr id="263" name="TextBox 8"/>
          <p:cNvSpPr txBox="1"/>
          <p:nvPr/>
        </p:nvSpPr>
        <p:spPr>
          <a:xfrm>
            <a:off x="7536924" y="3428999"/>
            <a:ext cx="2487475" cy="151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42900" indent="-342900">
              <a:buSzPct val="100000"/>
              <a:buAutoNum type="alphaUcPeriod" startAt="1"/>
              <a:defRPr sz="2400">
                <a:solidFill>
                  <a:srgbClr val="FFFFFF"/>
                </a:solidFill>
              </a:defRPr>
            </a:pPr>
            <a:r>
              <a:t>Peppermint</a:t>
            </a:r>
          </a:p>
          <a:p>
            <a:pPr marL="342900" indent="-342900">
              <a:buSzPct val="100000"/>
              <a:buAutoNum type="alphaUcPeriod" startAt="1"/>
              <a:defRPr sz="2400">
                <a:solidFill>
                  <a:srgbClr val="FFFFFF"/>
                </a:solidFill>
              </a:defRPr>
            </a:pPr>
            <a:r>
              <a:t>Jewelweed</a:t>
            </a:r>
          </a:p>
          <a:p>
            <a:pPr marL="342900" indent="-342900">
              <a:buSzPct val="100000"/>
              <a:buAutoNum type="alphaUcPeriod" startAt="1"/>
              <a:defRPr sz="2400">
                <a:solidFill>
                  <a:srgbClr val="FFFFFF"/>
                </a:solidFill>
              </a:defRPr>
            </a:pPr>
            <a:r>
              <a:t>Catnip</a:t>
            </a:r>
          </a:p>
          <a:p>
            <a:pPr marL="342900" indent="-342900">
              <a:buSzPct val="100000"/>
              <a:buAutoNum type="alphaUcPeriod" startAt="1"/>
              <a:defRPr sz="2400">
                <a:solidFill>
                  <a:srgbClr val="FFFFFF"/>
                </a:solidFill>
              </a:defRPr>
            </a:pPr>
            <a:r>
              <a:t>Skunk Cabbage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2C3C43"/>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Helvetica"/>
        <a:ea typeface="Helvetica"/>
        <a:cs typeface="Helvetica"/>
      </a:majorFont>
      <a:minorFont>
        <a:latin typeface="Trebuchet MS"/>
        <a:ea typeface="Trebuchet MS"/>
        <a:cs typeface="Trebuchet MS"/>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A7A7A7"/>
      </a:dk2>
      <a:lt2>
        <a:srgbClr val="535353"/>
      </a:lt2>
      <a:accent1>
        <a:srgbClr val="90C226"/>
      </a:accent1>
      <a:accent2>
        <a:srgbClr val="54A021"/>
      </a:accent2>
      <a:accent3>
        <a:srgbClr val="E6B91E"/>
      </a:accent3>
      <a:accent4>
        <a:srgbClr val="E76618"/>
      </a:accent4>
      <a:accent5>
        <a:srgbClr val="C42F1A"/>
      </a:accent5>
      <a:accent6>
        <a:srgbClr val="918655"/>
      </a:accent6>
      <a:hlink>
        <a:srgbClr val="0000FF"/>
      </a:hlink>
      <a:folHlink>
        <a:srgbClr val="FF00FF"/>
      </a:folHlink>
    </a:clrScheme>
    <a:fontScheme name="Facet">
      <a:majorFont>
        <a:latin typeface="Helvetica"/>
        <a:ea typeface="Helvetica"/>
        <a:cs typeface="Helvetica"/>
      </a:majorFont>
      <a:minorFont>
        <a:latin typeface="Trebuchet MS"/>
        <a:ea typeface="Trebuchet MS"/>
        <a:cs typeface="Trebuchet MS"/>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35000"/>
              </a:srgbClr>
            </a:outerShdw>
          </a:effectLst>
        </a:effectStyle>
        <a:effectStyle>
          <a:effectLst>
            <a:outerShdw sx="100000" sy="100000" kx="0" ky="0" algn="b" rotWithShape="0" blurRad="38100" dist="25400" dir="540000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sx="100000" sy="100000" kx="0" ky="0" algn="b" rotWithShape="0" blurRad="38100" dist="254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