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51" r:id="rId1"/>
  </p:sldMasterIdLst>
  <p:sldIdLst>
    <p:sldId id="256" r:id="rId2"/>
    <p:sldId id="272" r:id="rId3"/>
    <p:sldId id="257" r:id="rId4"/>
    <p:sldId id="258" r:id="rId5"/>
    <p:sldId id="259" r:id="rId6"/>
    <p:sldId id="261" r:id="rId7"/>
    <p:sldId id="260" r:id="rId8"/>
    <p:sldId id="262" r:id="rId9"/>
    <p:sldId id="273" r:id="rId10"/>
    <p:sldId id="263" r:id="rId11"/>
    <p:sldId id="274" r:id="rId12"/>
    <p:sldId id="264" r:id="rId13"/>
    <p:sldId id="265" r:id="rId14"/>
    <p:sldId id="266" r:id="rId15"/>
    <p:sldId id="268" r:id="rId16"/>
    <p:sldId id="267" r:id="rId17"/>
    <p:sldId id="276" r:id="rId18"/>
    <p:sldId id="271"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4787"/>
    <a:srgbClr val="F8DEF1"/>
    <a:srgbClr val="F7DFF6"/>
    <a:srgbClr val="FFFF00"/>
    <a:srgbClr val="FF3300"/>
    <a:srgbClr val="FFFFFF"/>
    <a:srgbClr val="FFFF99"/>
    <a:srgbClr val="9966FF"/>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878" autoAdjust="0"/>
  </p:normalViewPr>
  <p:slideViewPr>
    <p:cSldViewPr snapToGrid="0">
      <p:cViewPr varScale="1">
        <p:scale>
          <a:sx n="103" d="100"/>
          <a:sy n="103" d="100"/>
        </p:scale>
        <p:origin x="192"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0195D5-D59A-4775-A562-A8FA2A7CB70B}"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182101075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0195D5-D59A-4775-A562-A8FA2A7CB70B}"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91304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0195D5-D59A-4775-A562-A8FA2A7CB70B}"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990222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0195D5-D59A-4775-A562-A8FA2A7CB70B}"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21E70-F2CE-4365-916E-B8FB86D7699D}"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26666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0195D5-D59A-4775-A562-A8FA2A7CB70B}"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1751614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A0195D5-D59A-4775-A562-A8FA2A7CB70B}" type="datetimeFigureOut">
              <a:rPr lang="en-US" smtClean="0"/>
              <a:t>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183845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A0195D5-D59A-4775-A562-A8FA2A7CB70B}" type="datetimeFigureOut">
              <a:rPr lang="en-US" smtClean="0"/>
              <a:t>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1987229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0195D5-D59A-4775-A562-A8FA2A7CB70B}"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232726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0195D5-D59A-4775-A562-A8FA2A7CB70B}"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768149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A0195D5-D59A-4775-A562-A8FA2A7CB70B}" type="datetimeFigureOut">
              <a:rPr lang="en-US" smtClean="0"/>
              <a:t>2/20/21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6A21E70-F2CE-4365-916E-B8FB86D7699D}" type="slidenum">
              <a:rPr lang="en-US" smtClean="0"/>
              <a:t>‹#›</a:t>
            </a:fld>
            <a:endParaRPr lang="en-US"/>
          </a:p>
        </p:txBody>
      </p:sp>
    </p:spTree>
    <p:extLst>
      <p:ext uri="{BB962C8B-B14F-4D97-AF65-F5344CB8AC3E}">
        <p14:creationId xmlns:p14="http://schemas.microsoft.com/office/powerpoint/2010/main" val="188616417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0195D5-D59A-4775-A562-A8FA2A7CB70B}"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73262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0195D5-D59A-4775-A562-A8FA2A7CB70B}"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105040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0195D5-D59A-4775-A562-A8FA2A7CB70B}" type="datetimeFigureOut">
              <a:rPr lang="en-US" smtClean="0"/>
              <a:t>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351866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0195D5-D59A-4775-A562-A8FA2A7CB70B}"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859110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0195D5-D59A-4775-A562-A8FA2A7CB70B}" type="datetimeFigureOut">
              <a:rPr lang="en-US" smtClean="0"/>
              <a:t>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2562742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0195D5-D59A-4775-A562-A8FA2A7CB70B}" type="datetimeFigureOut">
              <a:rPr lang="en-US" smtClean="0"/>
              <a:t>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159515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A0195D5-D59A-4775-A562-A8FA2A7CB70B}" type="datetimeFigureOut">
              <a:rPr lang="en-US" smtClean="0"/>
              <a:t>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318286390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0195D5-D59A-4775-A562-A8FA2A7CB70B}"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1872914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0195D5-D59A-4775-A562-A8FA2A7CB70B}" type="datetimeFigureOut">
              <a:rPr lang="en-US" smtClean="0"/>
              <a:t>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21E70-F2CE-4365-916E-B8FB86D7699D}" type="slidenum">
              <a:rPr lang="en-US" smtClean="0"/>
              <a:t>‹#›</a:t>
            </a:fld>
            <a:endParaRPr lang="en-US"/>
          </a:p>
        </p:txBody>
      </p:sp>
    </p:spTree>
    <p:extLst>
      <p:ext uri="{BB962C8B-B14F-4D97-AF65-F5344CB8AC3E}">
        <p14:creationId xmlns:p14="http://schemas.microsoft.com/office/powerpoint/2010/main" val="307821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A0195D5-D59A-4775-A562-A8FA2A7CB70B}" type="datetimeFigureOut">
              <a:rPr lang="en-US" smtClean="0"/>
              <a:t>2/20/21</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6A21E70-F2CE-4365-916E-B8FB86D7699D}" type="slidenum">
              <a:rPr lang="en-US" smtClean="0"/>
              <a:t>‹#›</a:t>
            </a:fld>
            <a:endParaRPr lang="en-US"/>
          </a:p>
        </p:txBody>
      </p:sp>
    </p:spTree>
    <p:extLst>
      <p:ext uri="{BB962C8B-B14F-4D97-AF65-F5344CB8AC3E}">
        <p14:creationId xmlns:p14="http://schemas.microsoft.com/office/powerpoint/2010/main" val="3647262249"/>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 id="2147484763" r:id="rId12"/>
    <p:sldLayoutId id="2147484764" r:id="rId13"/>
    <p:sldLayoutId id="2147484765" r:id="rId14"/>
    <p:sldLayoutId id="2147484766" r:id="rId15"/>
    <p:sldLayoutId id="2147484767" r:id="rId16"/>
    <p:sldLayoutId id="2147484768" r:id="rId17"/>
    <p:sldLayoutId id="2147484769" r:id="rId18"/>
    <p:sldLayoutId id="2147484770"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921F60-5118-4274-90FB-B9934DC83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1">
                  <a:alpha val="0"/>
                </a:schemeClr>
              </a:gs>
              <a:gs pos="44000">
                <a:srgbClr val="B8B8B8">
                  <a:alpha val="8000"/>
                </a:srgbClr>
              </a:gs>
              <a:gs pos="100000">
                <a:schemeClr val="bg1">
                  <a:lumMod val="50000"/>
                  <a:alpha val="29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FDBDFEE-30AB-4D8B-86D4-0D8522E51633}"/>
              </a:ext>
            </a:extLst>
          </p:cNvPr>
          <p:cNvSpPr txBox="1"/>
          <p:nvPr/>
        </p:nvSpPr>
        <p:spPr>
          <a:xfrm>
            <a:off x="913774" y="1642004"/>
            <a:ext cx="5452532" cy="3248777"/>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800" cap="all" spc="800">
                <a:latin typeface="+mj-lt"/>
                <a:ea typeface="+mj-ea"/>
                <a:cs typeface="+mj-cs"/>
              </a:rPr>
              <a:t>Miss Gloria’s Science</a:t>
            </a:r>
          </a:p>
        </p:txBody>
      </p:sp>
      <p:sp>
        <p:nvSpPr>
          <p:cNvPr id="4" name="Subtitle 3">
            <a:extLst>
              <a:ext uri="{FF2B5EF4-FFF2-40B4-BE49-F238E27FC236}">
                <a16:creationId xmlns:a16="http://schemas.microsoft.com/office/drawing/2014/main" id="{AA78454F-66B4-4C0D-BFE7-A54C0B0DA144}"/>
              </a:ext>
            </a:extLst>
          </p:cNvPr>
          <p:cNvSpPr>
            <a:spLocks noGrp="1"/>
          </p:cNvSpPr>
          <p:nvPr>
            <p:ph type="subTitle" idx="1"/>
          </p:nvPr>
        </p:nvSpPr>
        <p:spPr>
          <a:xfrm>
            <a:off x="7678737" y="1642004"/>
            <a:ext cx="2743200" cy="3248777"/>
          </a:xfrm>
        </p:spPr>
        <p:txBody>
          <a:bodyPr vert="horz" lIns="91440" tIns="45720" rIns="91440" bIns="45720" rtlCol="0" anchor="ctr">
            <a:normAutofit/>
          </a:bodyPr>
          <a:lstStyle/>
          <a:p>
            <a:pPr algn="r"/>
            <a:r>
              <a:rPr lang="en-US" sz="2000">
                <a:solidFill>
                  <a:schemeClr val="tx1">
                    <a:lumMod val="50000"/>
                    <a:lumOff val="50000"/>
                  </a:schemeClr>
                </a:solidFill>
              </a:rPr>
              <a:t>June – first week</a:t>
            </a:r>
          </a:p>
        </p:txBody>
      </p:sp>
    </p:spTree>
    <p:extLst>
      <p:ext uri="{BB962C8B-B14F-4D97-AF65-F5344CB8AC3E}">
        <p14:creationId xmlns:p14="http://schemas.microsoft.com/office/powerpoint/2010/main" val="32251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77BA37-5043-4C2D-948C-9B3B2F63AEB8}"/>
              </a:ext>
            </a:extLst>
          </p:cNvPr>
          <p:cNvSpPr txBox="1"/>
          <p:nvPr/>
        </p:nvSpPr>
        <p:spPr>
          <a:xfrm>
            <a:off x="0" y="0"/>
            <a:ext cx="11141612" cy="7540526"/>
          </a:xfrm>
          <a:prstGeom prst="rect">
            <a:avLst/>
          </a:prstGeom>
          <a:noFill/>
        </p:spPr>
        <p:txBody>
          <a:bodyPr wrap="square" rtlCol="0">
            <a:spAutoFit/>
          </a:bodyPr>
          <a:lstStyle/>
          <a:p>
            <a:pPr marL="457200" indent="-457200">
              <a:buFont typeface="Arial" panose="020B0604020202020204" pitchFamily="34" charset="0"/>
              <a:buChar char="•"/>
            </a:pPr>
            <a:r>
              <a:rPr lang="en-US" sz="2800" dirty="0"/>
              <a:t>Groups of vultures are called a “wake.” </a:t>
            </a:r>
          </a:p>
          <a:p>
            <a:pPr marL="457200" indent="-457200">
              <a:buFont typeface="Arial" panose="020B0604020202020204" pitchFamily="34" charset="0"/>
              <a:buChar char="•"/>
            </a:pPr>
            <a:r>
              <a:rPr lang="en-US" sz="2800" dirty="0"/>
              <a:t>Individual vultures  usually sleep on the same branch in the same tree every night.</a:t>
            </a:r>
          </a:p>
          <a:p>
            <a:pPr marL="457200" indent="-457200">
              <a:buFont typeface="Arial" panose="020B0604020202020204" pitchFamily="34" charset="0"/>
              <a:buChar char="•"/>
            </a:pPr>
            <a:r>
              <a:rPr lang="en-US" sz="2800" dirty="0"/>
              <a:t>Turkey vultures have no vocal organ and are only able to </a:t>
            </a:r>
          </a:p>
          <a:p>
            <a:r>
              <a:rPr lang="en-US" sz="2800" dirty="0"/>
              <a:t>     grunt or make low hissing noises.</a:t>
            </a:r>
          </a:p>
          <a:p>
            <a:pPr marL="457200" indent="-457200">
              <a:buFont typeface="Arial" panose="020B0604020202020204" pitchFamily="34" charset="0"/>
              <a:buChar char="•"/>
            </a:pPr>
            <a:r>
              <a:rPr lang="en-US" sz="2800" dirty="0"/>
              <a:t>Their sense of smell is amazing. They can smell dead animals </a:t>
            </a:r>
          </a:p>
          <a:p>
            <a:r>
              <a:rPr lang="en-US" sz="2800" dirty="0"/>
              <a:t>     from more than a mile away. </a:t>
            </a:r>
          </a:p>
          <a:p>
            <a:pPr marL="457200" indent="-457200">
              <a:buFont typeface="Arial" panose="020B0604020202020204" pitchFamily="34" charset="0"/>
              <a:buChar char="•"/>
            </a:pPr>
            <a:r>
              <a:rPr lang="en-US" sz="2800" dirty="0"/>
              <a:t>They like fresh meat and will not eat extremely rotted </a:t>
            </a:r>
          </a:p>
          <a:p>
            <a:r>
              <a:rPr lang="en-US" sz="2800" dirty="0"/>
              <a:t>     carcasses.</a:t>
            </a:r>
          </a:p>
          <a:p>
            <a:pPr marL="457200" indent="-457200">
              <a:buFont typeface="Arial" panose="020B0604020202020204" pitchFamily="34" charset="0"/>
              <a:buChar char="•"/>
            </a:pPr>
            <a:r>
              <a:rPr lang="en-US" sz="2800" dirty="0"/>
              <a:t>When frightened by intruders, turkey vultures may pretend to </a:t>
            </a:r>
          </a:p>
          <a:p>
            <a:r>
              <a:rPr lang="en-US" sz="2800" dirty="0"/>
              <a:t>     be dead. If on their nest, the vultures will hiss, regurgitate and</a:t>
            </a:r>
          </a:p>
          <a:p>
            <a:r>
              <a:rPr lang="en-US" sz="2800" dirty="0"/>
              <a:t>     spit and can hit their target up to six feet away. The smell of </a:t>
            </a:r>
          </a:p>
          <a:p>
            <a:r>
              <a:rPr lang="en-US" sz="2800" dirty="0"/>
              <a:t>     their vomit is really bad so this works to scare away intruders. </a:t>
            </a:r>
          </a:p>
          <a:p>
            <a:pPr marL="457200" indent="-457200">
              <a:buFont typeface="Arial" panose="020B0604020202020204" pitchFamily="34" charset="0"/>
              <a:buChar char="•"/>
            </a:pPr>
            <a:r>
              <a:rPr lang="en-US" sz="2800" dirty="0"/>
              <a:t>The strong acid in their stomach kills bacteria and viruses, so vultures play an important role in the ecosystem by disposing of carcasses that would otherwise be a breeding ground for disease.</a:t>
            </a:r>
          </a:p>
          <a:p>
            <a:br>
              <a:rPr lang="en-US" dirty="0"/>
            </a:br>
            <a:endParaRPr lang="en-US" dirty="0"/>
          </a:p>
        </p:txBody>
      </p:sp>
      <p:pic>
        <p:nvPicPr>
          <p:cNvPr id="8" name="Picture 7">
            <a:extLst>
              <a:ext uri="{FF2B5EF4-FFF2-40B4-BE49-F238E27FC236}">
                <a16:creationId xmlns:a16="http://schemas.microsoft.com/office/drawing/2014/main" id="{DF0E13EA-7AA3-4B10-AF60-05EC5F8B3639}"/>
              </a:ext>
            </a:extLst>
          </p:cNvPr>
          <p:cNvPicPr>
            <a:picLocks noChangeAspect="1"/>
          </p:cNvPicPr>
          <p:nvPr/>
        </p:nvPicPr>
        <p:blipFill>
          <a:blip r:embed="rId2"/>
          <a:stretch>
            <a:fillRect/>
          </a:stretch>
        </p:blipFill>
        <p:spPr>
          <a:xfrm>
            <a:off x="9448800" y="1208649"/>
            <a:ext cx="2743200" cy="3962400"/>
          </a:xfrm>
          <a:prstGeom prst="rect">
            <a:avLst/>
          </a:prstGeom>
        </p:spPr>
      </p:pic>
    </p:spTree>
    <p:extLst>
      <p:ext uri="{BB962C8B-B14F-4D97-AF65-F5344CB8AC3E}">
        <p14:creationId xmlns:p14="http://schemas.microsoft.com/office/powerpoint/2010/main" val="3280261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AB215-6DC8-4FB7-BEA3-8CA5D0DCAF44}"/>
              </a:ext>
            </a:extLst>
          </p:cNvPr>
          <p:cNvSpPr/>
          <p:nvPr/>
        </p:nvSpPr>
        <p:spPr>
          <a:xfrm>
            <a:off x="1008769" y="480284"/>
            <a:ext cx="10611143" cy="3970318"/>
          </a:xfrm>
          <a:prstGeom prst="rect">
            <a:avLst/>
          </a:prstGeom>
        </p:spPr>
        <p:txBody>
          <a:bodyPr wrap="square">
            <a:spAutoFit/>
          </a:bodyPr>
          <a:lstStyle/>
          <a:p>
            <a:r>
              <a:rPr lang="en-US" sz="2800" dirty="0"/>
              <a:t>Despite the fact that they dig around in bloody carcasses for meals and urinate onto their legs to keep cool, turkey vultures are very clean birds and will spend two to three hours a day preening. They also bathe in water when possible.</a:t>
            </a:r>
          </a:p>
          <a:p>
            <a:pPr fontAlgn="base"/>
            <a:r>
              <a:rPr lang="en-US" sz="2800" dirty="0"/>
              <a:t>Turkey vultures are curious about people and objects and are gentle and very intelligent. They play follow the leader and tag with each other. </a:t>
            </a:r>
          </a:p>
          <a:p>
            <a:pPr fontAlgn="base"/>
            <a:r>
              <a:rPr lang="en-US" sz="2800" dirty="0"/>
              <a:t>It is illegal to possess or kill turkey vultures in the United States and violation of the law is punishable by a fine of up to $15,000 and imprisonment of up to six months</a:t>
            </a:r>
          </a:p>
        </p:txBody>
      </p:sp>
      <p:pic>
        <p:nvPicPr>
          <p:cNvPr id="3" name="Picture 2">
            <a:extLst>
              <a:ext uri="{FF2B5EF4-FFF2-40B4-BE49-F238E27FC236}">
                <a16:creationId xmlns:a16="http://schemas.microsoft.com/office/drawing/2014/main" id="{C7D47105-57BF-4682-8B5A-81E6D8D267E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 b="7187"/>
          <a:stretch/>
        </p:blipFill>
        <p:spPr>
          <a:xfrm>
            <a:off x="2164079" y="4450602"/>
            <a:ext cx="8199227" cy="2407398"/>
          </a:xfrm>
          <a:prstGeom prst="rect">
            <a:avLst/>
          </a:prstGeom>
        </p:spPr>
      </p:pic>
    </p:spTree>
    <p:extLst>
      <p:ext uri="{BB962C8B-B14F-4D97-AF65-F5344CB8AC3E}">
        <p14:creationId xmlns:p14="http://schemas.microsoft.com/office/powerpoint/2010/main" val="3824168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picture containing outdoor, sitting, brown, wood&#10;&#10;Description automatically generated">
            <a:extLst>
              <a:ext uri="{FF2B5EF4-FFF2-40B4-BE49-F238E27FC236}">
                <a16:creationId xmlns:a16="http://schemas.microsoft.com/office/drawing/2014/main" id="{A5129703-41AF-41B4-BFCE-CE86EFFD50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20" y="10"/>
            <a:ext cx="12191980" cy="6857990"/>
          </a:xfrm>
          <a:prstGeom prst="rect">
            <a:avLst/>
          </a:prstGeom>
        </p:spPr>
      </p:pic>
      <p:sp>
        <p:nvSpPr>
          <p:cNvPr id="4" name="TextBox 3">
            <a:extLst>
              <a:ext uri="{FF2B5EF4-FFF2-40B4-BE49-F238E27FC236}">
                <a16:creationId xmlns:a16="http://schemas.microsoft.com/office/drawing/2014/main" id="{7EC108E7-7FB1-47CD-B973-E29E7F4A7B62}"/>
              </a:ext>
            </a:extLst>
          </p:cNvPr>
          <p:cNvSpPr txBox="1"/>
          <p:nvPr/>
        </p:nvSpPr>
        <p:spPr>
          <a:xfrm>
            <a:off x="6458857" y="3976914"/>
            <a:ext cx="5476662" cy="1200329"/>
          </a:xfrm>
          <a:prstGeom prst="rect">
            <a:avLst/>
          </a:prstGeom>
          <a:solidFill>
            <a:schemeClr val="bg2"/>
          </a:solidFill>
        </p:spPr>
        <p:txBody>
          <a:bodyPr wrap="square" rtlCol="0">
            <a:spAutoFit/>
          </a:bodyPr>
          <a:lstStyle/>
          <a:p>
            <a:r>
              <a:rPr lang="en-US" sz="2400" dirty="0"/>
              <a:t>Remember our camouflaged moth lesson and hunt we had in the classroom? Look what I found.</a:t>
            </a:r>
          </a:p>
        </p:txBody>
      </p:sp>
      <p:pic>
        <p:nvPicPr>
          <p:cNvPr id="14" name="Graphic 13" descr="Arrow Straight">
            <a:extLst>
              <a:ext uri="{FF2B5EF4-FFF2-40B4-BE49-F238E27FC236}">
                <a16:creationId xmlns:a16="http://schemas.microsoft.com/office/drawing/2014/main" id="{461FF45C-122E-444D-A3DE-857B83CBC83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36887">
            <a:off x="4057199" y="2972630"/>
            <a:ext cx="2228306" cy="1005113"/>
          </a:xfrm>
          <a:prstGeom prst="rect">
            <a:avLst/>
          </a:prstGeom>
        </p:spPr>
      </p:pic>
    </p:spTree>
    <p:extLst>
      <p:ext uri="{BB962C8B-B14F-4D97-AF65-F5344CB8AC3E}">
        <p14:creationId xmlns:p14="http://schemas.microsoft.com/office/powerpoint/2010/main" val="142908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68FBBF1E-1555-488E-8C0C-058E5710BE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53966F8-4E34-4797-9621-E8C53362E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7861DD06-AB17-4E8B-B828-D863D16E2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7BA9A2B-048B-4794-A836-2834CB8CC83A}"/>
              </a:ext>
            </a:extLst>
          </p:cNvPr>
          <p:cNvPicPr>
            <a:picLocks noChangeAspect="1"/>
          </p:cNvPicPr>
          <p:nvPr/>
        </p:nvPicPr>
        <p:blipFill>
          <a:blip r:embed="rId4"/>
          <a:stretch>
            <a:fillRect/>
          </a:stretch>
        </p:blipFill>
        <p:spPr>
          <a:xfrm>
            <a:off x="643467" y="1755510"/>
            <a:ext cx="5291666" cy="3346978"/>
          </a:xfrm>
          <a:prstGeom prst="rect">
            <a:avLst/>
          </a:prstGeom>
        </p:spPr>
      </p:pic>
      <p:pic>
        <p:nvPicPr>
          <p:cNvPr id="2" name="Picture 1">
            <a:extLst>
              <a:ext uri="{FF2B5EF4-FFF2-40B4-BE49-F238E27FC236}">
                <a16:creationId xmlns:a16="http://schemas.microsoft.com/office/drawing/2014/main" id="{AEF591DE-F35F-45F7-BD67-4731E1E624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78600" y="1755510"/>
            <a:ext cx="5291666" cy="2135419"/>
          </a:xfrm>
          <a:prstGeom prst="rect">
            <a:avLst/>
          </a:prstGeom>
        </p:spPr>
      </p:pic>
      <p:pic>
        <p:nvPicPr>
          <p:cNvPr id="14" name="Picture 13">
            <a:extLst>
              <a:ext uri="{FF2B5EF4-FFF2-40B4-BE49-F238E27FC236}">
                <a16:creationId xmlns:a16="http://schemas.microsoft.com/office/drawing/2014/main" id="{DB0468DF-40A1-4DCC-AABA-E800DB7102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F06192B-0D3F-425C-813C-0DFDA7D24B45}"/>
              </a:ext>
            </a:extLst>
          </p:cNvPr>
          <p:cNvSpPr txBox="1"/>
          <p:nvPr/>
        </p:nvSpPr>
        <p:spPr>
          <a:xfrm>
            <a:off x="5979093" y="3428999"/>
            <a:ext cx="4265768" cy="1200329"/>
          </a:xfrm>
          <a:prstGeom prst="rect">
            <a:avLst/>
          </a:prstGeom>
          <a:solidFill>
            <a:schemeClr val="accent1">
              <a:lumMod val="60000"/>
              <a:lumOff val="40000"/>
            </a:schemeClr>
          </a:solidFill>
        </p:spPr>
        <p:txBody>
          <a:bodyPr wrap="square" rtlCol="0">
            <a:spAutoFit/>
          </a:bodyPr>
          <a:lstStyle/>
          <a:p>
            <a:r>
              <a:rPr lang="en-US" sz="2400" b="1" dirty="0">
                <a:solidFill>
                  <a:schemeClr val="bg1"/>
                </a:solidFill>
              </a:rPr>
              <a:t>(It is really the Atlas moth from Asia with a wing span of 10 to 12 inches)</a:t>
            </a:r>
          </a:p>
        </p:txBody>
      </p:sp>
      <p:sp>
        <p:nvSpPr>
          <p:cNvPr id="7" name="TextBox 6">
            <a:extLst>
              <a:ext uri="{FF2B5EF4-FFF2-40B4-BE49-F238E27FC236}">
                <a16:creationId xmlns:a16="http://schemas.microsoft.com/office/drawing/2014/main" id="{D99359B1-C942-4A0F-8189-FA46F6229985}"/>
              </a:ext>
            </a:extLst>
          </p:cNvPr>
          <p:cNvSpPr txBox="1"/>
          <p:nvPr/>
        </p:nvSpPr>
        <p:spPr>
          <a:xfrm>
            <a:off x="1153551" y="4629328"/>
            <a:ext cx="1563365" cy="461665"/>
          </a:xfrm>
          <a:prstGeom prst="rect">
            <a:avLst/>
          </a:prstGeom>
          <a:noFill/>
        </p:spPr>
        <p:txBody>
          <a:bodyPr wrap="square" rtlCol="0">
            <a:spAutoFit/>
          </a:bodyPr>
          <a:lstStyle/>
          <a:p>
            <a:r>
              <a:rPr lang="en-US" sz="2400" dirty="0"/>
              <a:t>Atlas Moth</a:t>
            </a:r>
          </a:p>
        </p:txBody>
      </p:sp>
    </p:spTree>
    <p:extLst>
      <p:ext uri="{BB962C8B-B14F-4D97-AF65-F5344CB8AC3E}">
        <p14:creationId xmlns:p14="http://schemas.microsoft.com/office/powerpoint/2010/main" val="376346598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74" name="Rectangle 73">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tree&#10;&#10;Description automatically generated">
            <a:extLst>
              <a:ext uri="{FF2B5EF4-FFF2-40B4-BE49-F238E27FC236}">
                <a16:creationId xmlns:a16="http://schemas.microsoft.com/office/drawing/2014/main" id="{2A58378A-6237-4EAA-B6E9-5ACAF93A8BE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1416619" y="1416619"/>
            <a:ext cx="6858000" cy="4024761"/>
          </a:xfrm>
          <a:prstGeom prst="rect">
            <a:avLst/>
          </a:prstGeom>
        </p:spPr>
      </p:pic>
      <p:sp>
        <p:nvSpPr>
          <p:cNvPr id="76" name="Rectangle 75">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2413F55C-DAE2-43F1-ADFF-CA4FA684B884}"/>
              </a:ext>
            </a:extLst>
          </p:cNvPr>
          <p:cNvSpPr txBox="1"/>
          <p:nvPr/>
        </p:nvSpPr>
        <p:spPr>
          <a:xfrm>
            <a:off x="4465050" y="618517"/>
            <a:ext cx="6672886" cy="1596177"/>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cap="all">
                <a:latin typeface="+mj-lt"/>
                <a:ea typeface="+mj-ea"/>
                <a:cs typeface="+mj-cs"/>
              </a:rPr>
              <a:t>What is that</a:t>
            </a:r>
          </a:p>
          <a:p>
            <a:pPr algn="ctr" defTabSz="914400">
              <a:lnSpc>
                <a:spcPct val="90000"/>
              </a:lnSpc>
              <a:spcBef>
                <a:spcPct val="0"/>
              </a:spcBef>
              <a:spcAft>
                <a:spcPts val="600"/>
              </a:spcAft>
            </a:pPr>
            <a:r>
              <a:rPr lang="en-US" sz="3600" cap="all">
                <a:latin typeface="+mj-lt"/>
                <a:ea typeface="+mj-ea"/>
                <a:cs typeface="+mj-cs"/>
              </a:rPr>
              <a:t>on the Garlic Mustard plant?</a:t>
            </a:r>
          </a:p>
        </p:txBody>
      </p:sp>
      <p:sp>
        <p:nvSpPr>
          <p:cNvPr id="16" name="TextBox 15">
            <a:extLst>
              <a:ext uri="{FF2B5EF4-FFF2-40B4-BE49-F238E27FC236}">
                <a16:creationId xmlns:a16="http://schemas.microsoft.com/office/drawing/2014/main" id="{E6ACFE0D-90EE-4DE2-B7EC-AFAA0731AD90}"/>
              </a:ext>
            </a:extLst>
          </p:cNvPr>
          <p:cNvSpPr txBox="1"/>
          <p:nvPr/>
        </p:nvSpPr>
        <p:spPr>
          <a:xfrm>
            <a:off x="6380487" y="2645320"/>
            <a:ext cx="6672887" cy="3424107"/>
          </a:xfrm>
          <a:prstGeom prst="rect">
            <a:avLst/>
          </a:prstGeom>
        </p:spPr>
        <p:txBody>
          <a:bodyPr vert="horz" lIns="91440" tIns="45720" rIns="91440" bIns="45720" rtlCol="0">
            <a:normAutofit/>
          </a:bodyPr>
          <a:lstStyle/>
          <a:p>
            <a:pPr marL="857250" indent="-742950" defTabSz="914400">
              <a:lnSpc>
                <a:spcPct val="120000"/>
              </a:lnSpc>
              <a:spcAft>
                <a:spcPts val="600"/>
              </a:spcAft>
              <a:buClr>
                <a:schemeClr val="tx1"/>
              </a:buClr>
              <a:buFont typeface="+mj-lt"/>
              <a:buAutoNum type="alphaUcPeriod"/>
            </a:pPr>
            <a:r>
              <a:rPr lang="en-US" sz="3600" cap="all" dirty="0"/>
              <a:t>Lady bug</a:t>
            </a:r>
          </a:p>
          <a:p>
            <a:pPr marL="857250" indent="-742950" defTabSz="914400">
              <a:lnSpc>
                <a:spcPct val="120000"/>
              </a:lnSpc>
              <a:spcAft>
                <a:spcPts val="600"/>
              </a:spcAft>
              <a:buClr>
                <a:schemeClr val="tx1"/>
              </a:buClr>
              <a:buFont typeface="+mj-lt"/>
              <a:buAutoNum type="alphaUcPeriod"/>
            </a:pPr>
            <a:r>
              <a:rPr lang="en-US" sz="3600" cap="all" dirty="0"/>
              <a:t>Lady beetle</a:t>
            </a:r>
          </a:p>
          <a:p>
            <a:pPr marL="857250" indent="-742950" defTabSz="914400">
              <a:lnSpc>
                <a:spcPct val="120000"/>
              </a:lnSpc>
              <a:spcAft>
                <a:spcPts val="600"/>
              </a:spcAft>
              <a:buClr>
                <a:schemeClr val="tx1"/>
              </a:buClr>
              <a:buFont typeface="+mj-lt"/>
              <a:buAutoNum type="alphaUcPeriod"/>
            </a:pPr>
            <a:r>
              <a:rPr lang="en-US" sz="3600" cap="all" dirty="0"/>
              <a:t>Lady bird</a:t>
            </a:r>
          </a:p>
          <a:p>
            <a:pPr marL="342900" indent="-228600" defTabSz="914400">
              <a:lnSpc>
                <a:spcPct val="120000"/>
              </a:lnSpc>
              <a:spcAft>
                <a:spcPts val="600"/>
              </a:spcAft>
              <a:buClr>
                <a:schemeClr val="tx1"/>
              </a:buClr>
              <a:buFont typeface="Arial" panose="020B0604020202020204" pitchFamily="34" charset="0"/>
              <a:buChar char="•"/>
            </a:pPr>
            <a:endParaRPr lang="en-US" cap="all" dirty="0"/>
          </a:p>
        </p:txBody>
      </p:sp>
    </p:spTree>
    <p:extLst>
      <p:ext uri="{BB962C8B-B14F-4D97-AF65-F5344CB8AC3E}">
        <p14:creationId xmlns:p14="http://schemas.microsoft.com/office/powerpoint/2010/main" val="146525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19" name="Rectangle 18">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lock&#10;&#10;Description automatically generated">
            <a:extLst>
              <a:ext uri="{FF2B5EF4-FFF2-40B4-BE49-F238E27FC236}">
                <a16:creationId xmlns:a16="http://schemas.microsoft.com/office/drawing/2014/main" id="{2BC0FD36-14CB-4484-9086-767422FF87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386" r="2" b="4267"/>
          <a:stretch/>
        </p:blipFill>
        <p:spPr>
          <a:xfrm>
            <a:off x="8860" y="10"/>
            <a:ext cx="6924201" cy="6857990"/>
          </a:xfrm>
          <a:prstGeom prst="rect">
            <a:avLst/>
          </a:prstGeom>
          <a:scene3d>
            <a:camera prst="orthographicFront"/>
            <a:lightRig rig="threePt" dir="t">
              <a:rot lat="0" lon="0" rev="2700000"/>
            </a:lightRig>
          </a:scene3d>
          <a:sp3d contourW="6350">
            <a:bevelT h="38100"/>
            <a:contourClr>
              <a:srgbClr val="C0C0C0"/>
            </a:contourClr>
          </a:sp3d>
        </p:spPr>
      </p:pic>
      <p:sp>
        <p:nvSpPr>
          <p:cNvPr id="21" name="Rectangle 20">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1620AD-6F55-4DCA-A38F-2B72E4695325}"/>
              </a:ext>
            </a:extLst>
          </p:cNvPr>
          <p:cNvSpPr txBox="1"/>
          <p:nvPr/>
        </p:nvSpPr>
        <p:spPr>
          <a:xfrm>
            <a:off x="7570382" y="1358901"/>
            <a:ext cx="3707844" cy="273049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000" cap="all">
                <a:latin typeface="+mj-lt"/>
                <a:ea typeface="+mj-ea"/>
                <a:cs typeface="+mj-cs"/>
              </a:rPr>
              <a:t>The little red bug is actually </a:t>
            </a:r>
          </a:p>
          <a:p>
            <a:pPr algn="ctr" defTabSz="914400">
              <a:lnSpc>
                <a:spcPct val="90000"/>
              </a:lnSpc>
              <a:spcBef>
                <a:spcPct val="0"/>
              </a:spcBef>
              <a:spcAft>
                <a:spcPts val="600"/>
              </a:spcAft>
            </a:pPr>
            <a:r>
              <a:rPr lang="en-US" sz="3000" cap="all">
                <a:latin typeface="+mj-lt"/>
                <a:ea typeface="+mj-ea"/>
                <a:cs typeface="+mj-cs"/>
              </a:rPr>
              <a:t>Known by all those names, </a:t>
            </a:r>
          </a:p>
          <a:p>
            <a:pPr algn="ctr" defTabSz="914400">
              <a:lnSpc>
                <a:spcPct val="90000"/>
              </a:lnSpc>
              <a:spcBef>
                <a:spcPct val="0"/>
              </a:spcBef>
              <a:spcAft>
                <a:spcPts val="600"/>
              </a:spcAft>
            </a:pPr>
            <a:r>
              <a:rPr lang="en-US" sz="3000" cap="all">
                <a:latin typeface="+mj-lt"/>
                <a:ea typeface="+mj-ea"/>
                <a:cs typeface="+mj-cs"/>
              </a:rPr>
              <a:t>technically it is a beetle though.</a:t>
            </a:r>
          </a:p>
        </p:txBody>
      </p:sp>
      <p:sp>
        <p:nvSpPr>
          <p:cNvPr id="2" name="TextBox 1">
            <a:extLst>
              <a:ext uri="{FF2B5EF4-FFF2-40B4-BE49-F238E27FC236}">
                <a16:creationId xmlns:a16="http://schemas.microsoft.com/office/drawing/2014/main" id="{7E716014-B18D-4CDC-B856-368E3C364B28}"/>
              </a:ext>
            </a:extLst>
          </p:cNvPr>
          <p:cNvSpPr txBox="1"/>
          <p:nvPr/>
        </p:nvSpPr>
        <p:spPr>
          <a:xfrm>
            <a:off x="684212" y="4487332"/>
            <a:ext cx="8534400" cy="1507067"/>
          </a:xfrm>
          <a:prstGeom prst="rect">
            <a:avLst/>
          </a:prstGeom>
        </p:spPr>
        <p:txBody>
          <a:bodyPr vert="horz" lIns="91440" tIns="45720" rIns="91440" bIns="45720" rtlCol="0" anchor="ctr">
            <a:normAutofit/>
          </a:bodyPr>
          <a:lstStyle/>
          <a:p>
            <a:pPr>
              <a:spcBef>
                <a:spcPct val="0"/>
              </a:spcBef>
              <a:spcAft>
                <a:spcPts val="600"/>
              </a:spcAft>
            </a:pPr>
            <a:endParaRPr lang="en-US" sz="3600" b="1" cap="all" dirty="0">
              <a:ln w="3175" cmpd="sng">
                <a:noFill/>
              </a:ln>
              <a:latin typeface="+mj-lt"/>
              <a:ea typeface="+mj-ea"/>
              <a:cs typeface="+mj-cs"/>
            </a:endParaRPr>
          </a:p>
        </p:txBody>
      </p:sp>
    </p:spTree>
    <p:extLst>
      <p:ext uri="{BB962C8B-B14F-4D97-AF65-F5344CB8AC3E}">
        <p14:creationId xmlns:p14="http://schemas.microsoft.com/office/powerpoint/2010/main" val="2059838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24074A8-1E46-4A30-A055-31BC4DBA8490}"/>
              </a:ext>
            </a:extLst>
          </p:cNvPr>
          <p:cNvPicPr>
            <a:picLocks noChangeAspect="1"/>
          </p:cNvPicPr>
          <p:nvPr/>
        </p:nvPicPr>
        <p:blipFill>
          <a:blip r:embed="rId4"/>
          <a:stretch>
            <a:fillRect/>
          </a:stretch>
        </p:blipFill>
        <p:spPr>
          <a:xfrm>
            <a:off x="1954301" y="957486"/>
            <a:ext cx="4014070" cy="494039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1DC9F7C1-9FFA-4364-BB56-CED2F9B1C092}"/>
              </a:ext>
            </a:extLst>
          </p:cNvPr>
          <p:cNvSpPr txBox="1"/>
          <p:nvPr/>
        </p:nvSpPr>
        <p:spPr>
          <a:xfrm>
            <a:off x="6569612" y="1350498"/>
            <a:ext cx="533610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There are about 5000 different species of ladybugs</a:t>
            </a:r>
          </a:p>
          <a:p>
            <a:pPr marL="457200" indent="-457200">
              <a:buFont typeface="Arial" panose="020B0604020202020204" pitchFamily="34" charset="0"/>
              <a:buChar char="•"/>
            </a:pPr>
            <a:r>
              <a:rPr lang="en-US" sz="2800" dirty="0"/>
              <a:t>Ladybugs live about one year</a:t>
            </a:r>
          </a:p>
          <a:p>
            <a:pPr marL="457200" indent="-457200">
              <a:buFont typeface="Arial" panose="020B0604020202020204" pitchFamily="34" charset="0"/>
              <a:buChar char="•"/>
            </a:pPr>
            <a:r>
              <a:rPr lang="en-US" sz="2800" dirty="0"/>
              <a:t>They eat as many as 5000 insects in their lifetime</a:t>
            </a:r>
          </a:p>
          <a:p>
            <a:pPr marL="457200" indent="-457200">
              <a:buFont typeface="Arial" panose="020B0604020202020204" pitchFamily="34" charset="0"/>
              <a:buChar char="•"/>
            </a:pPr>
            <a:r>
              <a:rPr lang="en-US" sz="2800" dirty="0"/>
              <a:t>Ladybugs produce toxins so they don’t get eaten by predators</a:t>
            </a:r>
          </a:p>
        </p:txBody>
      </p:sp>
    </p:spTree>
    <p:extLst>
      <p:ext uri="{BB962C8B-B14F-4D97-AF65-F5344CB8AC3E}">
        <p14:creationId xmlns:p14="http://schemas.microsoft.com/office/powerpoint/2010/main" val="317270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6" name="Picture 2">
            <a:extLst>
              <a:ext uri="{FF2B5EF4-FFF2-40B4-BE49-F238E27FC236}">
                <a16:creationId xmlns:a16="http://schemas.microsoft.com/office/drawing/2014/main" id="{68FBBF1E-1555-488E-8C0C-058E5710BE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5">
            <a:extLst>
              <a:ext uri="{FF2B5EF4-FFF2-40B4-BE49-F238E27FC236}">
                <a16:creationId xmlns:a16="http://schemas.microsoft.com/office/drawing/2014/main" id="{F53966F8-4E34-4797-9621-E8C53362E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68" name="Rectangle 57">
            <a:extLst>
              <a:ext uri="{FF2B5EF4-FFF2-40B4-BE49-F238E27FC236}">
                <a16:creationId xmlns:a16="http://schemas.microsoft.com/office/drawing/2014/main" id="{7861DD06-AB17-4E8B-B828-D863D16E2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1301CB-B460-4481-805C-2326083012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a:stretch/>
        </p:blipFill>
        <p:spPr>
          <a:xfrm>
            <a:off x="5455007" y="1682724"/>
            <a:ext cx="5291666" cy="3777193"/>
          </a:xfrm>
          <a:prstGeom prst="rect">
            <a:avLst/>
          </a:prstGeom>
        </p:spPr>
      </p:pic>
      <p:pic>
        <p:nvPicPr>
          <p:cNvPr id="7" name="Picture 6">
            <a:extLst>
              <a:ext uri="{FF2B5EF4-FFF2-40B4-BE49-F238E27FC236}">
                <a16:creationId xmlns:a16="http://schemas.microsoft.com/office/drawing/2014/main" id="{43189F61-02EA-4987-AE4C-49A6DFAC23B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69993" y="1682724"/>
            <a:ext cx="3793332" cy="2133744"/>
          </a:xfrm>
          <a:prstGeom prst="rect">
            <a:avLst/>
          </a:prstGeom>
        </p:spPr>
      </p:pic>
      <p:pic>
        <p:nvPicPr>
          <p:cNvPr id="69" name="Picture 59">
            <a:extLst>
              <a:ext uri="{FF2B5EF4-FFF2-40B4-BE49-F238E27FC236}">
                <a16:creationId xmlns:a16="http://schemas.microsoft.com/office/drawing/2014/main" id="{DB0468DF-40A1-4DCC-AABA-E800DB7102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A775B19-ED56-4055-939B-94DA57920884}"/>
              </a:ext>
            </a:extLst>
          </p:cNvPr>
          <p:cNvSpPr txBox="1"/>
          <p:nvPr/>
        </p:nvSpPr>
        <p:spPr>
          <a:xfrm>
            <a:off x="1097279" y="4149969"/>
            <a:ext cx="4079631" cy="1938992"/>
          </a:xfrm>
          <a:prstGeom prst="rect">
            <a:avLst/>
          </a:prstGeom>
          <a:noFill/>
        </p:spPr>
        <p:txBody>
          <a:bodyPr wrap="square" rtlCol="0">
            <a:spAutoFit/>
          </a:bodyPr>
          <a:lstStyle/>
          <a:p>
            <a:r>
              <a:rPr lang="en-US" sz="2400" dirty="0"/>
              <a:t>This is what the larvae that hatches from a ladybug egg looks like before it breaks down its body parts and grows new ones.</a:t>
            </a:r>
          </a:p>
        </p:txBody>
      </p:sp>
      <p:pic>
        <p:nvPicPr>
          <p:cNvPr id="11" name="Graphic 10" descr="Line arrow Counter clockwise curve">
            <a:extLst>
              <a:ext uri="{FF2B5EF4-FFF2-40B4-BE49-F238E27FC236}">
                <a16:creationId xmlns:a16="http://schemas.microsoft.com/office/drawing/2014/main" id="{806F0821-C63B-48FE-AC47-FDF2390E388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61363" y="3428999"/>
            <a:ext cx="1015221" cy="1015221"/>
          </a:xfrm>
          <a:prstGeom prst="rect">
            <a:avLst/>
          </a:prstGeom>
        </p:spPr>
      </p:pic>
      <p:sp>
        <p:nvSpPr>
          <p:cNvPr id="12" name="TextBox 11">
            <a:extLst>
              <a:ext uri="{FF2B5EF4-FFF2-40B4-BE49-F238E27FC236}">
                <a16:creationId xmlns:a16="http://schemas.microsoft.com/office/drawing/2014/main" id="{81089518-8B27-4ECC-8649-722C0C422B8C}"/>
              </a:ext>
            </a:extLst>
          </p:cNvPr>
          <p:cNvSpPr txBox="1"/>
          <p:nvPr/>
        </p:nvSpPr>
        <p:spPr>
          <a:xfrm>
            <a:off x="8201466" y="1167618"/>
            <a:ext cx="3990534" cy="1200329"/>
          </a:xfrm>
          <a:prstGeom prst="rect">
            <a:avLst/>
          </a:prstGeom>
          <a:solidFill>
            <a:schemeClr val="tx2"/>
          </a:solidFill>
        </p:spPr>
        <p:txBody>
          <a:bodyPr wrap="square" rtlCol="0">
            <a:spAutoFit/>
          </a:bodyPr>
          <a:lstStyle/>
          <a:p>
            <a:r>
              <a:rPr lang="en-US" sz="2400" dirty="0">
                <a:solidFill>
                  <a:schemeClr val="bg1"/>
                </a:solidFill>
              </a:rPr>
              <a:t>Ladybugs have aerodynamic wings folded under their outer shell that they use for flying</a:t>
            </a:r>
          </a:p>
        </p:txBody>
      </p:sp>
    </p:spTree>
    <p:extLst>
      <p:ext uri="{BB962C8B-B14F-4D97-AF65-F5344CB8AC3E}">
        <p14:creationId xmlns:p14="http://schemas.microsoft.com/office/powerpoint/2010/main" val="181576324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6A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BBD23E-B36C-402D-ABD1-3EBF61222340}"/>
              </a:ext>
            </a:extLst>
          </p:cNvPr>
          <p:cNvPicPr>
            <a:picLocks noChangeAspect="1"/>
          </p:cNvPicPr>
          <p:nvPr/>
        </p:nvPicPr>
        <p:blipFill>
          <a:blip r:embed="rId2"/>
          <a:stretch>
            <a:fillRect/>
          </a:stretch>
        </p:blipFill>
        <p:spPr>
          <a:xfrm>
            <a:off x="818437" y="950944"/>
            <a:ext cx="6253058" cy="4955548"/>
          </a:xfrm>
          <a:prstGeom prst="rect">
            <a:avLst/>
          </a:prstGeom>
        </p:spPr>
      </p:pic>
      <p:sp>
        <p:nvSpPr>
          <p:cNvPr id="44" name="Rectangle 43">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4BAED4D-EB93-4BB8-B027-BF255612226E}"/>
              </a:ext>
            </a:extLst>
          </p:cNvPr>
          <p:cNvPicPr>
            <a:picLocks noChangeAspect="1"/>
          </p:cNvPicPr>
          <p:nvPr/>
        </p:nvPicPr>
        <p:blipFill>
          <a:blip r:embed="rId3"/>
          <a:stretch>
            <a:fillRect/>
          </a:stretch>
        </p:blipFill>
        <p:spPr>
          <a:xfrm>
            <a:off x="7883059" y="1029984"/>
            <a:ext cx="3502643" cy="2408067"/>
          </a:xfrm>
          <a:prstGeom prst="rect">
            <a:avLst/>
          </a:prstGeom>
        </p:spPr>
      </p:pic>
      <p:sp>
        <p:nvSpPr>
          <p:cNvPr id="46" name="Rectangle 45">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465FC84-8458-4770-82BA-A74BEA0E579E}"/>
              </a:ext>
            </a:extLst>
          </p:cNvPr>
          <p:cNvPicPr>
            <a:picLocks noChangeAspect="1"/>
          </p:cNvPicPr>
          <p:nvPr/>
        </p:nvPicPr>
        <p:blipFill>
          <a:blip r:embed="rId4"/>
          <a:stretch>
            <a:fillRect/>
          </a:stretch>
        </p:blipFill>
        <p:spPr>
          <a:xfrm>
            <a:off x="7883059" y="4615738"/>
            <a:ext cx="3502643" cy="1269708"/>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5688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7" name="Picture 2">
            <a:extLst>
              <a:ext uri="{FF2B5EF4-FFF2-40B4-BE49-F238E27FC236}">
                <a16:creationId xmlns:a16="http://schemas.microsoft.com/office/drawing/2014/main" id="{68FBBF1E-1555-488E-8C0C-058E5710BE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F53966F8-4E34-4797-9621-E8C53362E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81" name="Rectangle 80">
            <a:extLst>
              <a:ext uri="{FF2B5EF4-FFF2-40B4-BE49-F238E27FC236}">
                <a16:creationId xmlns:a16="http://schemas.microsoft.com/office/drawing/2014/main" id="{CE14AE92-8479-4004-BAD5-49502E3EA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2">
            <a:extLst>
              <a:ext uri="{FF2B5EF4-FFF2-40B4-BE49-F238E27FC236}">
                <a16:creationId xmlns:a16="http://schemas.microsoft.com/office/drawing/2014/main" id="{0FE9F282-3FA1-484E-AF39-0C8C10F74A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92" name="Rounded Rectangle 12">
            <a:extLst>
              <a:ext uri="{FF2B5EF4-FFF2-40B4-BE49-F238E27FC236}">
                <a16:creationId xmlns:a16="http://schemas.microsoft.com/office/drawing/2014/main" id="{4E1727D7-C4C0-42F3-94D0-69379A21E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4597" y="643467"/>
            <a:ext cx="10742806" cy="5564129"/>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3" name="Picture 2" descr="A picture containing hydrant&#10;&#10;Description automatically generated">
            <a:extLst>
              <a:ext uri="{FF2B5EF4-FFF2-40B4-BE49-F238E27FC236}">
                <a16:creationId xmlns:a16="http://schemas.microsoft.com/office/drawing/2014/main" id="{74FC6876-4C59-43F8-8FC2-A692AF712D6F}"/>
              </a:ext>
            </a:extLst>
          </p:cNvPr>
          <p:cNvPicPr>
            <a:picLocks noChangeAspect="1"/>
          </p:cNvPicPr>
          <p:nvPr/>
        </p:nvPicPr>
        <p:blipFill>
          <a:blip r:embed="rId4"/>
          <a:stretch>
            <a:fillRect/>
          </a:stretch>
        </p:blipFill>
        <p:spPr>
          <a:xfrm>
            <a:off x="1113852" y="1321536"/>
            <a:ext cx="4901713" cy="4141946"/>
          </a:xfrm>
          <a:prstGeom prst="rect">
            <a:avLst/>
          </a:prstGeom>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D5440CD1-2298-41DC-8A0E-27F1E3AA01C9}"/>
              </a:ext>
            </a:extLst>
          </p:cNvPr>
          <p:cNvPicPr>
            <a:picLocks noChangeAspect="1"/>
          </p:cNvPicPr>
          <p:nvPr/>
        </p:nvPicPr>
        <p:blipFill>
          <a:blip r:embed="rId5"/>
          <a:stretch>
            <a:fillRect/>
          </a:stretch>
        </p:blipFill>
        <p:spPr>
          <a:xfrm>
            <a:off x="6246493" y="1054249"/>
            <a:ext cx="4758564" cy="4676520"/>
          </a:xfrm>
          <a:prstGeom prst="rect">
            <a:avLst/>
          </a:prstGeom>
        </p:spPr>
      </p:pic>
      <p:pic>
        <p:nvPicPr>
          <p:cNvPr id="93" name="Picture 86">
            <a:extLst>
              <a:ext uri="{FF2B5EF4-FFF2-40B4-BE49-F238E27FC236}">
                <a16:creationId xmlns:a16="http://schemas.microsoft.com/office/drawing/2014/main" id="{D0B5DF69-9834-4AA8-A8AB-B8A1E08F0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483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0" name="Rectangle 19">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tree&#10;&#10;Description automatically generated">
            <a:extLst>
              <a:ext uri="{FF2B5EF4-FFF2-40B4-BE49-F238E27FC236}">
                <a16:creationId xmlns:a16="http://schemas.microsoft.com/office/drawing/2014/main" id="{71E2B955-7AF1-47B3-9F29-1EC7648FE37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41960" y="-33100"/>
            <a:ext cx="6858000" cy="6924201"/>
          </a:xfrm>
          <a:prstGeom prst="rect">
            <a:avLst/>
          </a:prstGeom>
        </p:spPr>
      </p:pic>
      <p:sp>
        <p:nvSpPr>
          <p:cNvPr id="22" name="Rectangle 21">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99E08C8-FD35-47AB-83A3-09CD58FAF838}"/>
              </a:ext>
            </a:extLst>
          </p:cNvPr>
          <p:cNvSpPr txBox="1"/>
          <p:nvPr/>
        </p:nvSpPr>
        <p:spPr>
          <a:xfrm>
            <a:off x="7570382" y="1358901"/>
            <a:ext cx="3707844" cy="273049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700" cap="all">
                <a:latin typeface="+mj-lt"/>
                <a:ea typeface="+mj-ea"/>
                <a:cs typeface="+mj-cs"/>
              </a:rPr>
              <a:t>What do you think all the little shoots are on this pine tree?</a:t>
            </a:r>
          </a:p>
        </p:txBody>
      </p:sp>
      <p:sp>
        <p:nvSpPr>
          <p:cNvPr id="2" name="TextBox 1">
            <a:extLst>
              <a:ext uri="{FF2B5EF4-FFF2-40B4-BE49-F238E27FC236}">
                <a16:creationId xmlns:a16="http://schemas.microsoft.com/office/drawing/2014/main" id="{7BEDFBDC-1144-4665-9DD3-ED34ABB04835}"/>
              </a:ext>
            </a:extLst>
          </p:cNvPr>
          <p:cNvSpPr txBox="1"/>
          <p:nvPr/>
        </p:nvSpPr>
        <p:spPr>
          <a:xfrm>
            <a:off x="2926080" y="3094892"/>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49213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65E2D7E-B7BD-404F-9F71-D6620D37B9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2" name="Rectangle 21">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3BEDD8F-5B3A-4BD0-A6A1-A98F9F6DB102}"/>
              </a:ext>
            </a:extLst>
          </p:cNvPr>
          <p:cNvSpPr txBox="1"/>
          <p:nvPr/>
        </p:nvSpPr>
        <p:spPr>
          <a:xfrm>
            <a:off x="7847651" y="640831"/>
            <a:ext cx="3700885" cy="15738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cap="all" dirty="0">
                <a:latin typeface="+mj-lt"/>
                <a:ea typeface="+mj-ea"/>
                <a:cs typeface="+mj-cs"/>
              </a:rPr>
              <a:t>The little shoots are…</a:t>
            </a:r>
          </a:p>
        </p:txBody>
      </p:sp>
      <p:pic>
        <p:nvPicPr>
          <p:cNvPr id="8" name="Picture 7">
            <a:extLst>
              <a:ext uri="{FF2B5EF4-FFF2-40B4-BE49-F238E27FC236}">
                <a16:creationId xmlns:a16="http://schemas.microsoft.com/office/drawing/2014/main" id="{4D0AB584-5B1E-43E3-9AE8-62A33D03B6D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05036" y="877077"/>
            <a:ext cx="4566392" cy="5050972"/>
          </a:xfrm>
          <a:prstGeom prst="rect">
            <a:avLst/>
          </a:prstGeom>
        </p:spPr>
      </p:pic>
      <p:cxnSp>
        <p:nvCxnSpPr>
          <p:cNvPr id="13" name="Straight Arrow Connector 12">
            <a:extLst>
              <a:ext uri="{FF2B5EF4-FFF2-40B4-BE49-F238E27FC236}">
                <a16:creationId xmlns:a16="http://schemas.microsoft.com/office/drawing/2014/main" id="{0C736007-EB5B-4FF5-9655-F2739CEDF9AA}"/>
              </a:ext>
            </a:extLst>
          </p:cNvPr>
          <p:cNvCxnSpPr/>
          <p:nvPr/>
        </p:nvCxnSpPr>
        <p:spPr>
          <a:xfrm>
            <a:off x="6305266" y="3166281"/>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D3FE47B-30D2-4C58-A187-C7333E1BBC89}"/>
              </a:ext>
            </a:extLst>
          </p:cNvPr>
          <p:cNvSpPr txBox="1"/>
          <p:nvPr/>
        </p:nvSpPr>
        <p:spPr>
          <a:xfrm>
            <a:off x="7860865" y="2350372"/>
            <a:ext cx="3467616" cy="2292935"/>
          </a:xfrm>
          <a:prstGeom prst="rect">
            <a:avLst/>
          </a:prstGeom>
          <a:solidFill>
            <a:schemeClr val="bg1">
              <a:lumMod val="95000"/>
            </a:schemeClr>
          </a:solidFill>
        </p:spPr>
        <p:txBody>
          <a:bodyPr wrap="none" rtlCol="0">
            <a:spAutoFit/>
          </a:bodyPr>
          <a:lstStyle/>
          <a:p>
            <a:pPr marL="514350" indent="-514350">
              <a:spcAft>
                <a:spcPts val="600"/>
              </a:spcAft>
              <a:buFont typeface="+mj-lt"/>
              <a:buAutoNum type="alphaUcPeriod"/>
            </a:pPr>
            <a:r>
              <a:rPr lang="en-US" sz="3200" dirty="0"/>
              <a:t>Caterpillars</a:t>
            </a:r>
          </a:p>
          <a:p>
            <a:pPr marL="514350" indent="-514350">
              <a:spcAft>
                <a:spcPts val="600"/>
              </a:spcAft>
              <a:buFont typeface="+mj-lt"/>
              <a:buAutoNum type="alphaUcPeriod"/>
            </a:pPr>
            <a:r>
              <a:rPr lang="en-US" sz="3200" dirty="0"/>
              <a:t>Male pine cones </a:t>
            </a:r>
          </a:p>
          <a:p>
            <a:pPr marL="514350" indent="-514350">
              <a:spcAft>
                <a:spcPts val="600"/>
              </a:spcAft>
              <a:buFont typeface="+mj-lt"/>
              <a:buAutoNum type="alphaUcPeriod"/>
            </a:pPr>
            <a:r>
              <a:rPr lang="en-US" sz="3200" dirty="0"/>
              <a:t>Flowers</a:t>
            </a:r>
          </a:p>
          <a:p>
            <a:pPr marL="514350" indent="-514350">
              <a:spcAft>
                <a:spcPts val="600"/>
              </a:spcAft>
              <a:buFont typeface="+mj-lt"/>
              <a:buAutoNum type="alphaUcPeriod"/>
            </a:pPr>
            <a:r>
              <a:rPr lang="en-US" sz="3200" dirty="0"/>
              <a:t>Cocoons</a:t>
            </a:r>
          </a:p>
        </p:txBody>
      </p:sp>
    </p:spTree>
    <p:extLst>
      <p:ext uri="{BB962C8B-B14F-4D97-AF65-F5344CB8AC3E}">
        <p14:creationId xmlns:p14="http://schemas.microsoft.com/office/powerpoint/2010/main" val="1646620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B7B4A65-B98D-4861-A1B9-56B68BE388EB}"/>
              </a:ext>
            </a:extLst>
          </p:cNvPr>
          <p:cNvSpPr txBox="1"/>
          <p:nvPr/>
        </p:nvSpPr>
        <p:spPr>
          <a:xfrm>
            <a:off x="216993" y="255501"/>
            <a:ext cx="4170252" cy="507615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400" b="1" cap="all" spc="800" dirty="0">
                <a:solidFill>
                  <a:schemeClr val="bg1"/>
                </a:solidFill>
                <a:latin typeface="Abadi" panose="020B0604020104020204" pitchFamily="34" charset="0"/>
                <a:ea typeface="+mj-ea"/>
                <a:cs typeface="+mj-cs"/>
              </a:rPr>
              <a:t>I saw a lot of farms too</a:t>
            </a:r>
          </a:p>
          <a:p>
            <a:pPr defTabSz="914400">
              <a:lnSpc>
                <a:spcPct val="90000"/>
              </a:lnSpc>
              <a:spcBef>
                <a:spcPct val="0"/>
              </a:spcBef>
              <a:spcAft>
                <a:spcPts val="600"/>
              </a:spcAft>
            </a:pPr>
            <a:endParaRPr lang="en-US" sz="2400" b="1" cap="all" spc="800" dirty="0">
              <a:solidFill>
                <a:schemeClr val="bg1"/>
              </a:solidFill>
              <a:latin typeface="Abadi" panose="020B0604020104020204" pitchFamily="34" charset="0"/>
              <a:ea typeface="+mj-ea"/>
              <a:cs typeface="+mj-cs"/>
            </a:endParaRPr>
          </a:p>
          <a:p>
            <a:pPr defTabSz="914400">
              <a:lnSpc>
                <a:spcPct val="90000"/>
              </a:lnSpc>
              <a:spcBef>
                <a:spcPct val="0"/>
              </a:spcBef>
              <a:spcAft>
                <a:spcPts val="600"/>
              </a:spcAft>
            </a:pPr>
            <a:r>
              <a:rPr lang="en-US" sz="2400" b="1" cap="all" spc="800" dirty="0">
                <a:solidFill>
                  <a:schemeClr val="bg1"/>
                </a:solidFill>
                <a:latin typeface="Abadi" panose="020B0604020104020204" pitchFamily="34" charset="0"/>
                <a:ea typeface="+mj-ea"/>
                <a:cs typeface="+mj-cs"/>
              </a:rPr>
              <a:t>One farm had a sign for something I had never heard of on a farm</a:t>
            </a:r>
          </a:p>
          <a:p>
            <a:pPr defTabSz="914400">
              <a:lnSpc>
                <a:spcPct val="90000"/>
              </a:lnSpc>
              <a:spcBef>
                <a:spcPct val="0"/>
              </a:spcBef>
              <a:spcAft>
                <a:spcPts val="600"/>
              </a:spcAft>
            </a:pPr>
            <a:endParaRPr lang="en-US" sz="2400" b="1" cap="all" spc="800" dirty="0">
              <a:solidFill>
                <a:schemeClr val="bg1"/>
              </a:solidFill>
              <a:latin typeface="Abadi" panose="020B0604020104020204" pitchFamily="34" charset="0"/>
              <a:ea typeface="+mj-ea"/>
              <a:cs typeface="+mj-cs"/>
            </a:endParaRPr>
          </a:p>
          <a:p>
            <a:pPr defTabSz="914400">
              <a:lnSpc>
                <a:spcPct val="90000"/>
              </a:lnSpc>
              <a:spcBef>
                <a:spcPct val="0"/>
              </a:spcBef>
              <a:spcAft>
                <a:spcPts val="600"/>
              </a:spcAft>
            </a:pPr>
            <a:r>
              <a:rPr lang="en-US" sz="2400" b="1" cap="all" spc="800" dirty="0">
                <a:solidFill>
                  <a:schemeClr val="bg1"/>
                </a:solidFill>
                <a:latin typeface="Abadi" panose="020B0604020104020204" pitchFamily="34" charset="0"/>
                <a:ea typeface="+mj-ea"/>
                <a:cs typeface="+mj-cs"/>
              </a:rPr>
              <a:t>Guess what it was</a:t>
            </a:r>
          </a:p>
        </p:txBody>
      </p:sp>
      <p:sp>
        <p:nvSpPr>
          <p:cNvPr id="5" name="TextBox 4">
            <a:extLst>
              <a:ext uri="{FF2B5EF4-FFF2-40B4-BE49-F238E27FC236}">
                <a16:creationId xmlns:a16="http://schemas.microsoft.com/office/drawing/2014/main" id="{D6AE72AC-A310-440D-B707-6C519C7B538D}"/>
              </a:ext>
            </a:extLst>
          </p:cNvPr>
          <p:cNvSpPr txBox="1"/>
          <p:nvPr/>
        </p:nvSpPr>
        <p:spPr>
          <a:xfrm>
            <a:off x="5976730" y="3190344"/>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FEA56D5-4391-4B4F-A5C2-8ED35A9E4A75}"/>
              </a:ext>
            </a:extLst>
          </p:cNvPr>
          <p:cNvSpPr txBox="1"/>
          <p:nvPr/>
        </p:nvSpPr>
        <p:spPr>
          <a:xfrm>
            <a:off x="9206969" y="2504544"/>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9F5CCFDA-33FC-4626-9CB7-45E2D7E05E49}"/>
              </a:ext>
            </a:extLst>
          </p:cNvPr>
          <p:cNvSpPr txBox="1"/>
          <p:nvPr/>
        </p:nvSpPr>
        <p:spPr>
          <a:xfrm>
            <a:off x="583907" y="928186"/>
            <a:ext cx="6943052" cy="4524315"/>
          </a:xfrm>
          <a:prstGeom prst="rect">
            <a:avLst/>
          </a:prstGeom>
          <a:solidFill>
            <a:schemeClr val="accent1">
              <a:lumMod val="60000"/>
              <a:lumOff val="40000"/>
            </a:schemeClr>
          </a:solidFill>
          <a:ln w="38100">
            <a:solidFill>
              <a:schemeClr val="tx1"/>
            </a:solidFill>
          </a:ln>
        </p:spPr>
        <p:txBody>
          <a:bodyPr wrap="square" rtlCol="0">
            <a:spAutoFit/>
          </a:bodyPr>
          <a:lstStyle/>
          <a:p>
            <a:r>
              <a:rPr lang="en-US" sz="3600" dirty="0"/>
              <a:t>They were male pine cones. </a:t>
            </a:r>
          </a:p>
          <a:p>
            <a:r>
              <a:rPr lang="en-US" sz="3600" dirty="0"/>
              <a:t>Pine trees don’t have flowers.</a:t>
            </a:r>
          </a:p>
          <a:p>
            <a:r>
              <a:rPr lang="en-US" sz="3600" dirty="0"/>
              <a:t>The larger cones we are familiar </a:t>
            </a:r>
          </a:p>
          <a:p>
            <a:r>
              <a:rPr lang="en-US" sz="3600" dirty="0"/>
              <a:t>with are the female pine cones.</a:t>
            </a:r>
          </a:p>
          <a:p>
            <a:r>
              <a:rPr lang="en-US" sz="3600" dirty="0"/>
              <a:t>The smaller shoots are the male</a:t>
            </a:r>
          </a:p>
          <a:p>
            <a:r>
              <a:rPr lang="en-US" sz="3600" dirty="0"/>
              <a:t>pine cones. The pollen drifts from</a:t>
            </a:r>
          </a:p>
          <a:p>
            <a:r>
              <a:rPr lang="en-US" sz="3600" dirty="0"/>
              <a:t>the male cone to fertilize the</a:t>
            </a:r>
          </a:p>
          <a:p>
            <a:r>
              <a:rPr lang="en-US" sz="3600" dirty="0"/>
              <a:t>female cone.</a:t>
            </a:r>
          </a:p>
        </p:txBody>
      </p:sp>
      <p:pic>
        <p:nvPicPr>
          <p:cNvPr id="3" name="Picture 2">
            <a:extLst>
              <a:ext uri="{FF2B5EF4-FFF2-40B4-BE49-F238E27FC236}">
                <a16:creationId xmlns:a16="http://schemas.microsoft.com/office/drawing/2014/main" id="{B8BFDD7A-F6D0-4FEB-8001-762679F4BF65}"/>
              </a:ext>
            </a:extLst>
          </p:cNvPr>
          <p:cNvPicPr>
            <a:picLocks noChangeAspect="1"/>
          </p:cNvPicPr>
          <p:nvPr/>
        </p:nvPicPr>
        <p:blipFill>
          <a:blip r:embed="rId2"/>
          <a:stretch>
            <a:fillRect/>
          </a:stretch>
        </p:blipFill>
        <p:spPr>
          <a:xfrm>
            <a:off x="8086962" y="1354827"/>
            <a:ext cx="3686175" cy="4829175"/>
          </a:xfrm>
          <a:prstGeom prst="rect">
            <a:avLst/>
          </a:prstGeom>
          <a:ln w="76200">
            <a:solidFill>
              <a:schemeClr val="tx1"/>
            </a:solidFill>
          </a:ln>
        </p:spPr>
      </p:pic>
    </p:spTree>
    <p:extLst>
      <p:ext uri="{BB962C8B-B14F-4D97-AF65-F5344CB8AC3E}">
        <p14:creationId xmlns:p14="http://schemas.microsoft.com/office/powerpoint/2010/main" val="508270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hqprint">
            <a:extLst>
              <a:ext uri="{28A0092B-C50C-407E-A947-70E740481C1C}">
                <a14:useLocalDpi xmlns:a14="http://schemas.microsoft.com/office/drawing/2010/main"/>
              </a:ext>
            </a:extLst>
          </a:blip>
          <a:srcRect/>
          <a:stretch/>
        </p:blipFill>
        <p:spPr>
          <a:xfrm>
            <a:off x="9595556" y="-1"/>
            <a:ext cx="2596444" cy="872709"/>
          </a:xfrm>
          <a:prstGeom prst="rect">
            <a:avLst/>
          </a:prstGeom>
        </p:spPr>
      </p:pic>
      <p:pic>
        <p:nvPicPr>
          <p:cNvPr id="7" name="Picture 6" descr="A picture containing table, sitting, wooden, food&#10;&#10;Description automatically generated">
            <a:extLst>
              <a:ext uri="{FF2B5EF4-FFF2-40B4-BE49-F238E27FC236}">
                <a16:creationId xmlns:a16="http://schemas.microsoft.com/office/drawing/2014/main" id="{506FC88C-5224-4019-A8BA-59F5AE011BF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902168" y="1574377"/>
            <a:ext cx="4935130" cy="370134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7" name="Picture 26">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hqprint">
            <a:extLst>
              <a:ext uri="{28A0092B-C50C-407E-A947-70E740481C1C}">
                <a14:useLocalDpi xmlns:a14="http://schemas.microsoft.com/office/drawing/2010/main"/>
              </a:ext>
            </a:extLst>
          </a:blip>
          <a:srcRect/>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29" name="Picture 28">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hqprint">
            <a:extLst>
              <a:ext uri="{28A0092B-C50C-407E-A947-70E740481C1C}">
                <a14:useLocalDpi xmlns:a14="http://schemas.microsoft.com/office/drawing/2010/main"/>
              </a:ext>
            </a:extLst>
          </a:blip>
          <a:srcRect/>
          <a:stretch/>
        </p:blipFill>
        <p:spPr>
          <a:xfrm>
            <a:off x="7586661" y="3142319"/>
            <a:ext cx="4605339" cy="3715682"/>
          </a:xfrm>
          <a:prstGeom prst="rect">
            <a:avLst/>
          </a:prstGeom>
        </p:spPr>
      </p:pic>
      <p:sp>
        <p:nvSpPr>
          <p:cNvPr id="8" name="TextBox 7">
            <a:extLst>
              <a:ext uri="{FF2B5EF4-FFF2-40B4-BE49-F238E27FC236}">
                <a16:creationId xmlns:a16="http://schemas.microsoft.com/office/drawing/2014/main" id="{DA66E1DD-CAE2-43FE-A03E-28CD1957FD86}"/>
              </a:ext>
            </a:extLst>
          </p:cNvPr>
          <p:cNvSpPr txBox="1"/>
          <p:nvPr/>
        </p:nvSpPr>
        <p:spPr>
          <a:xfrm>
            <a:off x="5703703" y="185742"/>
            <a:ext cx="4969238" cy="300807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000" cap="all" dirty="0">
                <a:latin typeface="+mj-lt"/>
                <a:ea typeface="+mj-ea"/>
                <a:cs typeface="+mj-cs"/>
              </a:rPr>
              <a:t>This is a pine cone wreath on the wall of Miss Gloria’s deck.</a:t>
            </a:r>
          </a:p>
          <a:p>
            <a:pPr algn="ctr" defTabSz="914400">
              <a:lnSpc>
                <a:spcPct val="90000"/>
              </a:lnSpc>
              <a:spcBef>
                <a:spcPct val="0"/>
              </a:spcBef>
              <a:spcAft>
                <a:spcPts val="600"/>
              </a:spcAft>
            </a:pPr>
            <a:r>
              <a:rPr lang="en-US" sz="3000" cap="all" dirty="0">
                <a:latin typeface="+mj-lt"/>
                <a:ea typeface="+mj-ea"/>
                <a:cs typeface="+mj-cs"/>
              </a:rPr>
              <a:t>Do you know who is </a:t>
            </a:r>
          </a:p>
          <a:p>
            <a:pPr algn="ctr" defTabSz="914400">
              <a:lnSpc>
                <a:spcPct val="90000"/>
              </a:lnSpc>
              <a:spcBef>
                <a:spcPct val="0"/>
              </a:spcBef>
              <a:spcAft>
                <a:spcPts val="600"/>
              </a:spcAft>
            </a:pPr>
            <a:r>
              <a:rPr lang="en-US" sz="3000" cap="all" dirty="0">
                <a:latin typeface="+mj-lt"/>
                <a:ea typeface="+mj-ea"/>
                <a:cs typeface="+mj-cs"/>
              </a:rPr>
              <a:t>living above the light?</a:t>
            </a:r>
          </a:p>
        </p:txBody>
      </p:sp>
      <p:sp>
        <p:nvSpPr>
          <p:cNvPr id="9" name="TextBox 8">
            <a:extLst>
              <a:ext uri="{FF2B5EF4-FFF2-40B4-BE49-F238E27FC236}">
                <a16:creationId xmlns:a16="http://schemas.microsoft.com/office/drawing/2014/main" id="{E4CF3730-BD86-42B0-9695-21163E6BAEB1}"/>
              </a:ext>
            </a:extLst>
          </p:cNvPr>
          <p:cNvSpPr txBox="1"/>
          <p:nvPr/>
        </p:nvSpPr>
        <p:spPr>
          <a:xfrm>
            <a:off x="6971595" y="3379556"/>
            <a:ext cx="6480748" cy="2046714"/>
          </a:xfrm>
          <a:prstGeom prst="rect">
            <a:avLst/>
          </a:prstGeom>
          <a:noFill/>
          <a:ln w="76200">
            <a:noFill/>
          </a:ln>
        </p:spPr>
        <p:txBody>
          <a:bodyPr wrap="square" rtlCol="0">
            <a:spAutoFit/>
          </a:bodyPr>
          <a:lstStyle/>
          <a:p>
            <a:pPr marL="342900" indent="-342900">
              <a:spcAft>
                <a:spcPts val="600"/>
              </a:spcAft>
              <a:buFont typeface="+mj-lt"/>
              <a:buAutoNum type="alphaUcPeriod"/>
            </a:pPr>
            <a:r>
              <a:rPr lang="en-US" sz="2800" dirty="0"/>
              <a:t>Squirrel</a:t>
            </a:r>
          </a:p>
          <a:p>
            <a:pPr marL="342900" indent="-342900">
              <a:spcAft>
                <a:spcPts val="600"/>
              </a:spcAft>
              <a:buFont typeface="+mj-lt"/>
              <a:buAutoNum type="alphaUcPeriod"/>
            </a:pPr>
            <a:r>
              <a:rPr lang="en-US" sz="2800" dirty="0"/>
              <a:t>Luna moth</a:t>
            </a:r>
          </a:p>
          <a:p>
            <a:pPr marL="342900" indent="-342900">
              <a:spcAft>
                <a:spcPts val="600"/>
              </a:spcAft>
              <a:buFont typeface="+mj-lt"/>
              <a:buAutoNum type="alphaUcPeriod"/>
            </a:pPr>
            <a:r>
              <a:rPr lang="en-US" sz="2800" dirty="0"/>
              <a:t>Robin</a:t>
            </a:r>
          </a:p>
          <a:p>
            <a:pPr marL="342900" indent="-342900">
              <a:spcAft>
                <a:spcPts val="600"/>
              </a:spcAft>
              <a:buFont typeface="+mj-lt"/>
              <a:buAutoNum type="alphaUcPeriod"/>
            </a:pPr>
            <a:r>
              <a:rPr lang="en-US" sz="2800" dirty="0"/>
              <a:t>Bat</a:t>
            </a:r>
          </a:p>
        </p:txBody>
      </p:sp>
    </p:spTree>
    <p:extLst>
      <p:ext uri="{BB962C8B-B14F-4D97-AF65-F5344CB8AC3E}">
        <p14:creationId xmlns:p14="http://schemas.microsoft.com/office/powerpoint/2010/main" val="191658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nest next to a pile of hay&#10;&#10;Description automatically generated">
            <a:extLst>
              <a:ext uri="{FF2B5EF4-FFF2-40B4-BE49-F238E27FC236}">
                <a16:creationId xmlns:a16="http://schemas.microsoft.com/office/drawing/2014/main" id="{49AE28AC-A30F-4FFE-90D1-3ABE0472F8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76935" y="954856"/>
            <a:ext cx="6597713" cy="4948285"/>
          </a:xfrm>
          <a:prstGeom prst="roundRect">
            <a:avLst>
              <a:gd name="adj" fmla="val 5301"/>
            </a:avLst>
          </a:prstGeom>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4" name="TextBox 3">
            <a:extLst>
              <a:ext uri="{FF2B5EF4-FFF2-40B4-BE49-F238E27FC236}">
                <a16:creationId xmlns:a16="http://schemas.microsoft.com/office/drawing/2014/main" id="{929C8657-B39F-4419-90B4-616196F68B69}"/>
              </a:ext>
            </a:extLst>
          </p:cNvPr>
          <p:cNvSpPr txBox="1"/>
          <p:nvPr/>
        </p:nvSpPr>
        <p:spPr>
          <a:xfrm>
            <a:off x="8281259" y="1454046"/>
            <a:ext cx="3231187" cy="3046988"/>
          </a:xfrm>
          <a:prstGeom prst="rect">
            <a:avLst/>
          </a:prstGeom>
          <a:noFill/>
        </p:spPr>
        <p:txBody>
          <a:bodyPr wrap="square" rtlCol="0">
            <a:spAutoFit/>
          </a:bodyPr>
          <a:lstStyle/>
          <a:p>
            <a:r>
              <a:rPr lang="en-US" sz="3200" dirty="0"/>
              <a:t>It is a robin. She has been sitting on these eggs. Every time I go near her nest she flies away.</a:t>
            </a:r>
          </a:p>
        </p:txBody>
      </p:sp>
    </p:spTree>
    <p:extLst>
      <p:ext uri="{BB962C8B-B14F-4D97-AF65-F5344CB8AC3E}">
        <p14:creationId xmlns:p14="http://schemas.microsoft.com/office/powerpoint/2010/main" val="52410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97A412-12CD-4C75-A941-31836847C902}"/>
              </a:ext>
            </a:extLst>
          </p:cNvPr>
          <p:cNvSpPr txBox="1"/>
          <p:nvPr/>
        </p:nvSpPr>
        <p:spPr>
          <a:xfrm>
            <a:off x="900332" y="1132448"/>
            <a:ext cx="5195668" cy="4031873"/>
          </a:xfrm>
          <a:prstGeom prst="rect">
            <a:avLst/>
          </a:prstGeom>
          <a:solidFill>
            <a:schemeClr val="tx1">
              <a:lumMod val="85000"/>
            </a:schemeClr>
          </a:solidFill>
        </p:spPr>
        <p:txBody>
          <a:bodyPr wrap="square" rtlCol="0">
            <a:spAutoFit/>
          </a:bodyPr>
          <a:lstStyle/>
          <a:p>
            <a:pPr marL="457200" indent="-457200">
              <a:buFont typeface="Arial" panose="020B0604020202020204" pitchFamily="34" charset="0"/>
              <a:buChar char="•"/>
            </a:pPr>
            <a:r>
              <a:rPr lang="en-US" sz="3200" dirty="0">
                <a:solidFill>
                  <a:schemeClr val="bg1"/>
                </a:solidFill>
              </a:rPr>
              <a:t>The female robin builds the nest for her clutch of eggs. </a:t>
            </a:r>
          </a:p>
          <a:p>
            <a:pPr marL="457200" indent="-457200">
              <a:buFont typeface="Arial" panose="020B0604020202020204" pitchFamily="34" charset="0"/>
              <a:buChar char="•"/>
            </a:pPr>
            <a:r>
              <a:rPr lang="en-US" sz="3200" dirty="0">
                <a:solidFill>
                  <a:schemeClr val="bg1"/>
                </a:solidFill>
              </a:rPr>
              <a:t>A clutch consists of 3 to 5 eggs.</a:t>
            </a:r>
          </a:p>
          <a:p>
            <a:pPr marL="457200" indent="-457200">
              <a:buFont typeface="Arial" panose="020B0604020202020204" pitchFamily="34" charset="0"/>
              <a:buChar char="•"/>
            </a:pPr>
            <a:r>
              <a:rPr lang="en-US" sz="3200" dirty="0">
                <a:solidFill>
                  <a:schemeClr val="bg1"/>
                </a:solidFill>
              </a:rPr>
              <a:t>The eggs hatch after about 14 days. </a:t>
            </a:r>
          </a:p>
          <a:p>
            <a:pPr marL="457200" indent="-457200">
              <a:buFont typeface="Arial" panose="020B0604020202020204" pitchFamily="34" charset="0"/>
              <a:buChar char="•"/>
            </a:pPr>
            <a:r>
              <a:rPr lang="en-US" sz="3200" dirty="0">
                <a:solidFill>
                  <a:schemeClr val="bg1"/>
                </a:solidFill>
              </a:rPr>
              <a:t>The young leave the nest about 2 weeks after that.</a:t>
            </a:r>
          </a:p>
        </p:txBody>
      </p:sp>
      <p:pic>
        <p:nvPicPr>
          <p:cNvPr id="3" name="Picture 2">
            <a:extLst>
              <a:ext uri="{FF2B5EF4-FFF2-40B4-BE49-F238E27FC236}">
                <a16:creationId xmlns:a16="http://schemas.microsoft.com/office/drawing/2014/main" id="{7189093D-1320-4751-BE20-CF0C7A0FB89E}"/>
              </a:ext>
            </a:extLst>
          </p:cNvPr>
          <p:cNvPicPr>
            <a:picLocks noChangeAspect="1"/>
          </p:cNvPicPr>
          <p:nvPr/>
        </p:nvPicPr>
        <p:blipFill>
          <a:blip r:embed="rId2"/>
          <a:stretch>
            <a:fillRect/>
          </a:stretch>
        </p:blipFill>
        <p:spPr>
          <a:xfrm>
            <a:off x="7125308" y="1111348"/>
            <a:ext cx="4290917" cy="3541704"/>
          </a:xfrm>
          <a:prstGeom prst="rect">
            <a:avLst/>
          </a:prstGeom>
        </p:spPr>
      </p:pic>
      <p:sp>
        <p:nvSpPr>
          <p:cNvPr id="4" name="TextBox 3">
            <a:extLst>
              <a:ext uri="{FF2B5EF4-FFF2-40B4-BE49-F238E27FC236}">
                <a16:creationId xmlns:a16="http://schemas.microsoft.com/office/drawing/2014/main" id="{1FFC5CCB-A7DF-4125-96B3-BF7F65853A12}"/>
              </a:ext>
            </a:extLst>
          </p:cNvPr>
          <p:cNvSpPr txBox="1"/>
          <p:nvPr/>
        </p:nvSpPr>
        <p:spPr>
          <a:xfrm>
            <a:off x="6540285" y="4835472"/>
            <a:ext cx="5405415" cy="369332"/>
          </a:xfrm>
          <a:prstGeom prst="rect">
            <a:avLst/>
          </a:prstGeom>
          <a:solidFill>
            <a:schemeClr val="accent4">
              <a:lumMod val="60000"/>
              <a:lumOff val="40000"/>
            </a:schemeClr>
          </a:solidFill>
        </p:spPr>
        <p:txBody>
          <a:bodyPr wrap="square" rtlCol="0">
            <a:spAutoFit/>
          </a:bodyPr>
          <a:lstStyle/>
          <a:p>
            <a:r>
              <a:rPr lang="en-US" dirty="0">
                <a:solidFill>
                  <a:schemeClr val="bg1"/>
                </a:solidFill>
              </a:rPr>
              <a:t>This is what the baby robins will look like when they hatch</a:t>
            </a:r>
          </a:p>
        </p:txBody>
      </p:sp>
    </p:spTree>
    <p:extLst>
      <p:ext uri="{BB962C8B-B14F-4D97-AF65-F5344CB8AC3E}">
        <p14:creationId xmlns:p14="http://schemas.microsoft.com/office/powerpoint/2010/main" val="213783115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piece of paper&#10;&#10;Description automatically generated">
            <a:extLst>
              <a:ext uri="{FF2B5EF4-FFF2-40B4-BE49-F238E27FC236}">
                <a16:creationId xmlns:a16="http://schemas.microsoft.com/office/drawing/2014/main" id="{C4B5CBA6-27B9-45A6-8D1F-C808A32F6BB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2177"/>
          <a:stretch/>
        </p:blipFill>
        <p:spPr>
          <a:xfrm rot="5400000">
            <a:off x="3020962" y="1231291"/>
            <a:ext cx="6520043" cy="4395416"/>
          </a:xfrm>
          <a:prstGeom prst="rect">
            <a:avLst/>
          </a:prstGeom>
        </p:spPr>
      </p:pic>
      <p:pic>
        <p:nvPicPr>
          <p:cNvPr id="14" name="Picture 13">
            <a:extLst>
              <a:ext uri="{FF2B5EF4-FFF2-40B4-BE49-F238E27FC236}">
                <a16:creationId xmlns:a16="http://schemas.microsoft.com/office/drawing/2014/main" id="{08D97526-B9D9-4257-B6A9-9D7988974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3A0997A-E414-418C-B811-7364D60470B7}"/>
              </a:ext>
            </a:extLst>
          </p:cNvPr>
          <p:cNvSpPr txBox="1"/>
          <p:nvPr/>
        </p:nvSpPr>
        <p:spPr>
          <a:xfrm>
            <a:off x="0" y="1648897"/>
            <a:ext cx="3221500" cy="4524315"/>
          </a:xfrm>
          <a:prstGeom prst="rect">
            <a:avLst/>
          </a:prstGeom>
          <a:noFill/>
          <a:ln>
            <a:noFill/>
          </a:ln>
        </p:spPr>
        <p:txBody>
          <a:bodyPr wrap="square" rtlCol="0">
            <a:spAutoFit/>
          </a:bodyPr>
          <a:lstStyle/>
          <a:p>
            <a:r>
              <a:rPr lang="en-US" sz="3200" dirty="0"/>
              <a:t>I found this feather in my driveway. The ruler is 6 inches long, the feather is 18 inches long. What do you think the </a:t>
            </a:r>
          </a:p>
          <a:p>
            <a:r>
              <a:rPr lang="en-US" sz="3200" dirty="0"/>
              <a:t>feather came from? </a:t>
            </a:r>
          </a:p>
        </p:txBody>
      </p:sp>
      <p:sp>
        <p:nvSpPr>
          <p:cNvPr id="11" name="TextBox 10">
            <a:extLst>
              <a:ext uri="{FF2B5EF4-FFF2-40B4-BE49-F238E27FC236}">
                <a16:creationId xmlns:a16="http://schemas.microsoft.com/office/drawing/2014/main" id="{EDB7F7C0-0390-49BE-A25C-8E16DD671783}"/>
              </a:ext>
            </a:extLst>
          </p:cNvPr>
          <p:cNvSpPr txBox="1"/>
          <p:nvPr/>
        </p:nvSpPr>
        <p:spPr>
          <a:xfrm>
            <a:off x="8731347" y="2397948"/>
            <a:ext cx="2851531" cy="2062103"/>
          </a:xfrm>
          <a:prstGeom prst="rect">
            <a:avLst/>
          </a:prstGeom>
          <a:noFill/>
          <a:ln w="57150">
            <a:noFill/>
          </a:ln>
        </p:spPr>
        <p:txBody>
          <a:bodyPr wrap="square" rtlCol="0">
            <a:spAutoFit/>
          </a:bodyPr>
          <a:lstStyle/>
          <a:p>
            <a:pPr marL="342900" indent="-342900">
              <a:buFont typeface="+mj-lt"/>
              <a:buAutoNum type="alphaUcPeriod"/>
            </a:pPr>
            <a:r>
              <a:rPr lang="en-US" sz="3200" dirty="0"/>
              <a:t>Robin</a:t>
            </a:r>
          </a:p>
          <a:p>
            <a:pPr marL="342900" indent="-342900">
              <a:buFont typeface="+mj-lt"/>
              <a:buAutoNum type="alphaUcPeriod"/>
            </a:pPr>
            <a:r>
              <a:rPr lang="en-US" sz="3200" dirty="0"/>
              <a:t>Turkey vulture</a:t>
            </a:r>
          </a:p>
          <a:p>
            <a:pPr marL="342900" indent="-342900">
              <a:buFont typeface="+mj-lt"/>
              <a:buAutoNum type="alphaUcPeriod"/>
            </a:pPr>
            <a:r>
              <a:rPr lang="en-US" sz="3200" dirty="0"/>
              <a:t>Bat</a:t>
            </a:r>
          </a:p>
          <a:p>
            <a:pPr marL="342900" indent="-342900">
              <a:buFont typeface="+mj-lt"/>
              <a:buAutoNum type="alphaUcPeriod"/>
            </a:pPr>
            <a:r>
              <a:rPr lang="en-US" sz="3200" dirty="0"/>
              <a:t>Raven</a:t>
            </a:r>
          </a:p>
        </p:txBody>
      </p:sp>
    </p:spTree>
    <p:extLst>
      <p:ext uri="{BB962C8B-B14F-4D97-AF65-F5344CB8AC3E}">
        <p14:creationId xmlns:p14="http://schemas.microsoft.com/office/powerpoint/2010/main" val="1668670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96E217-5F4E-48D4-8311-F8B90B7E85C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791" y="-4"/>
            <a:ext cx="12389581" cy="6857990"/>
          </a:xfrm>
          <a:prstGeom prst="rect">
            <a:avLst/>
          </a:prstGeom>
        </p:spPr>
      </p:pic>
      <p:pic>
        <p:nvPicPr>
          <p:cNvPr id="18" name="Picture 17">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197584" y="-2"/>
            <a:ext cx="12192000" cy="6858000"/>
          </a:xfrm>
          <a:prstGeom prst="rect">
            <a:avLst/>
          </a:prstGeom>
        </p:spPr>
      </p:pic>
      <p:sp>
        <p:nvSpPr>
          <p:cNvPr id="7" name="TextBox 6">
            <a:extLst>
              <a:ext uri="{FF2B5EF4-FFF2-40B4-BE49-F238E27FC236}">
                <a16:creationId xmlns:a16="http://schemas.microsoft.com/office/drawing/2014/main" id="{2D67EDC2-5877-41F9-A9C1-2C75A8A9CD6F}"/>
              </a:ext>
            </a:extLst>
          </p:cNvPr>
          <p:cNvSpPr txBox="1"/>
          <p:nvPr/>
        </p:nvSpPr>
        <p:spPr>
          <a:xfrm>
            <a:off x="535617" y="1190172"/>
            <a:ext cx="5560383" cy="523220"/>
          </a:xfrm>
          <a:prstGeom prst="rect">
            <a:avLst/>
          </a:prstGeom>
          <a:noFill/>
        </p:spPr>
        <p:txBody>
          <a:bodyPr wrap="square" rtlCol="0">
            <a:spAutoFit/>
          </a:bodyPr>
          <a:lstStyle/>
          <a:p>
            <a:r>
              <a:rPr lang="en-US" sz="2800" dirty="0"/>
              <a:t>It came from a Turkey Vulture</a:t>
            </a:r>
          </a:p>
        </p:txBody>
      </p:sp>
      <p:sp>
        <p:nvSpPr>
          <p:cNvPr id="8" name="TextBox 7">
            <a:extLst>
              <a:ext uri="{FF2B5EF4-FFF2-40B4-BE49-F238E27FC236}">
                <a16:creationId xmlns:a16="http://schemas.microsoft.com/office/drawing/2014/main" id="{14D4D33E-69E3-4D0E-B499-77C89B8A09D6}"/>
              </a:ext>
            </a:extLst>
          </p:cNvPr>
          <p:cNvSpPr txBox="1"/>
          <p:nvPr/>
        </p:nvSpPr>
        <p:spPr>
          <a:xfrm>
            <a:off x="6383479" y="5225848"/>
            <a:ext cx="6104895" cy="369332"/>
          </a:xfrm>
          <a:prstGeom prst="rect">
            <a:avLst/>
          </a:prstGeom>
          <a:noFill/>
        </p:spPr>
        <p:txBody>
          <a:bodyPr wrap="square" rtlCol="0">
            <a:spAutoFit/>
          </a:bodyPr>
          <a:lstStyle/>
          <a:p>
            <a:r>
              <a:rPr lang="en-US" dirty="0"/>
              <a:t>These guys are cool so we are going to learn a lot about them</a:t>
            </a:r>
          </a:p>
        </p:txBody>
      </p:sp>
    </p:spTree>
    <p:extLst>
      <p:ext uri="{BB962C8B-B14F-4D97-AF65-F5344CB8AC3E}">
        <p14:creationId xmlns:p14="http://schemas.microsoft.com/office/powerpoint/2010/main" val="2643705719"/>
      </p:ext>
    </p:extLst>
  </p:cSld>
  <p:clrMapOvr>
    <a:masterClrMapping/>
  </p:clrMapOvr>
</p:sld>
</file>

<file path=ppt/theme/theme1.xml><?xml version="1.0" encoding="utf-8"?>
<a:theme xmlns:a="http://schemas.openxmlformats.org/drawingml/2006/main" name="Dropl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otalTime>1018</TotalTime>
  <Words>685</Words>
  <Application>Microsoft Macintosh PowerPoint</Application>
  <PresentationFormat>Widescreen</PresentationFormat>
  <Paragraphs>76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Abadi</vt:lpstr>
      <vt:lpstr>Arial</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Gloria Wiley</dc:creator>
  <cp:lastModifiedBy>Anderson, Carley</cp:lastModifiedBy>
  <cp:revision>4</cp:revision>
  <dcterms:created xsi:type="dcterms:W3CDTF">2020-06-01T06:44:20Z</dcterms:created>
  <dcterms:modified xsi:type="dcterms:W3CDTF">2021-02-20T16:50:33Z</dcterms:modified>
</cp:coreProperties>
</file>